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notesMasterIdLst>
    <p:notesMasterId r:id="rId20"/>
  </p:notesMasterIdLst>
  <p:handoutMasterIdLst>
    <p:handoutMasterId r:id="rId21"/>
  </p:handoutMasterIdLst>
  <p:sldIdLst>
    <p:sldId id="256" r:id="rId5"/>
    <p:sldId id="258" r:id="rId6"/>
    <p:sldId id="262" r:id="rId7"/>
    <p:sldId id="263" r:id="rId8"/>
    <p:sldId id="264" r:id="rId9"/>
    <p:sldId id="268" r:id="rId10"/>
    <p:sldId id="269" r:id="rId11"/>
    <p:sldId id="265" r:id="rId12"/>
    <p:sldId id="270" r:id="rId13"/>
    <p:sldId id="266" r:id="rId14"/>
    <p:sldId id="267" r:id="rId15"/>
    <p:sldId id="271" r:id="rId16"/>
    <p:sldId id="272" r:id="rId17"/>
    <p:sldId id="273" r:id="rId18"/>
    <p:sldId id="26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6CF4218-E719-4C72-87D9-D0FD4A49D389}" v="20" dt="2024-12-13T19:43:46.9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35" autoAdjust="0"/>
    <p:restoredTop sz="94682" autoAdjust="0"/>
  </p:normalViewPr>
  <p:slideViewPr>
    <p:cSldViewPr snapToGrid="0">
      <p:cViewPr varScale="1">
        <p:scale>
          <a:sx n="115" d="100"/>
          <a:sy n="115" d="100"/>
        </p:scale>
        <p:origin x="216" y="28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12/13/24</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12/13/24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11</a:t>
            </a:fld>
            <a:endParaRPr lang="en-US" dirty="0"/>
          </a:p>
        </p:txBody>
      </p:sp>
    </p:spTree>
    <p:extLst>
      <p:ext uri="{BB962C8B-B14F-4D97-AF65-F5344CB8AC3E}">
        <p14:creationId xmlns:p14="http://schemas.microsoft.com/office/powerpoint/2010/main" val="18580314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12</a:t>
            </a:fld>
            <a:endParaRPr lang="en-US" dirty="0"/>
          </a:p>
        </p:txBody>
      </p:sp>
    </p:spTree>
    <p:extLst>
      <p:ext uri="{BB962C8B-B14F-4D97-AF65-F5344CB8AC3E}">
        <p14:creationId xmlns:p14="http://schemas.microsoft.com/office/powerpoint/2010/main" val="72269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15</a:t>
            </a:fld>
            <a:endParaRPr lang="en-US" dirty="0"/>
          </a:p>
        </p:txBody>
      </p:sp>
    </p:spTree>
    <p:extLst>
      <p:ext uri="{BB962C8B-B14F-4D97-AF65-F5344CB8AC3E}">
        <p14:creationId xmlns:p14="http://schemas.microsoft.com/office/powerpoint/2010/main" val="1046714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12/13/24</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12/13/24</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12/13/24</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12/13/24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12/13/24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12/13/24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12/13/24</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12/13/24</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3200" dirty="0">
                <a:solidFill>
                  <a:schemeClr val="bg1"/>
                </a:solidFill>
              </a:rPr>
              <a:t>Analyzing Real-Estate Trends with Zestimate Data</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1" y="5843361"/>
            <a:ext cx="10993546" cy="484822"/>
          </a:xfrm>
        </p:spPr>
        <p:txBody>
          <a:bodyPr>
            <a:normAutofit fontScale="92500"/>
          </a:bodyPr>
          <a:lstStyle/>
          <a:p>
            <a:r>
              <a:rPr lang="en-US" b="1" dirty="0"/>
              <a:t>                                                                                                                                  Presented by:</a:t>
            </a:r>
            <a:r>
              <a:rPr lang="en-US" dirty="0"/>
              <a:t> NFN Tenzin Dakar</a:t>
            </a:r>
          </a:p>
          <a:p>
            <a:endParaRPr lang="en-US" dirty="0">
              <a:solidFill>
                <a:srgbClr val="7CEBFF"/>
              </a:solidFill>
            </a:endParaRPr>
          </a:p>
        </p:txBody>
      </p:sp>
      <p:sp>
        <p:nvSpPr>
          <p:cNvPr id="4" name="Subtitle 2">
            <a:extLst>
              <a:ext uri="{FF2B5EF4-FFF2-40B4-BE49-F238E27FC236}">
                <a16:creationId xmlns:a16="http://schemas.microsoft.com/office/drawing/2014/main" id="{D3FF4A96-7B9E-12D0-AA8F-183EB43A34C5}"/>
              </a:ext>
            </a:extLst>
          </p:cNvPr>
          <p:cNvSpPr txBox="1">
            <a:spLocks/>
          </p:cNvSpPr>
          <p:nvPr/>
        </p:nvSpPr>
        <p:spPr>
          <a:xfrm>
            <a:off x="722490" y="2369898"/>
            <a:ext cx="11164710" cy="1655762"/>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r>
              <a:rPr lang="en-US" sz="4000" b="1" dirty="0">
                <a:solidFill>
                  <a:schemeClr val="bg1"/>
                </a:solidFill>
              </a:rPr>
              <a:t>Data 607 Final Project Presentation</a:t>
            </a:r>
            <a:endParaRPr lang="en-US" sz="4000" dirty="0">
              <a:solidFill>
                <a:schemeClr val="bg1"/>
              </a:solidFill>
            </a:endParaRPr>
          </a:p>
        </p:txBody>
      </p:sp>
      <p:sp>
        <p:nvSpPr>
          <p:cNvPr id="6" name="TextBox 5">
            <a:extLst>
              <a:ext uri="{FF2B5EF4-FFF2-40B4-BE49-F238E27FC236}">
                <a16:creationId xmlns:a16="http://schemas.microsoft.com/office/drawing/2014/main" id="{B8C785EE-ED94-40BA-EAAC-99C944B44AF1}"/>
              </a:ext>
            </a:extLst>
          </p:cNvPr>
          <p:cNvSpPr txBox="1"/>
          <p:nvPr/>
        </p:nvSpPr>
        <p:spPr>
          <a:xfrm>
            <a:off x="6465690" y="5350050"/>
            <a:ext cx="6175022" cy="369332"/>
          </a:xfrm>
          <a:prstGeom prst="rect">
            <a:avLst/>
          </a:prstGeom>
          <a:noFill/>
        </p:spPr>
        <p:txBody>
          <a:bodyPr wrap="square">
            <a:spAutoFit/>
          </a:bodyPr>
          <a:lstStyle/>
          <a:p>
            <a:r>
              <a:rPr lang="en-US" dirty="0">
                <a:solidFill>
                  <a:schemeClr val="bg1"/>
                </a:solidFill>
              </a:rPr>
              <a:t>insights into the Housing Market and Home Prices</a:t>
            </a:r>
          </a:p>
        </p:txBody>
      </p:sp>
      <p:pic>
        <p:nvPicPr>
          <p:cNvPr id="9" name="Audio 8">
            <a:extLst>
              <a:ext uri="{FF2B5EF4-FFF2-40B4-BE49-F238E27FC236}">
                <a16:creationId xmlns:a16="http://schemas.microsoft.com/office/drawing/2014/main" id="{F29D13D0-B373-000E-0081-C80884FDA59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87700712"/>
      </p:ext>
    </p:extLst>
  </p:cSld>
  <p:clrMapOvr>
    <a:masterClrMapping/>
  </p:clrMapOvr>
  <mc:AlternateContent xmlns:mc="http://schemas.openxmlformats.org/markup-compatibility/2006">
    <mc:Choice xmlns:p14="http://schemas.microsoft.com/office/powerpoint/2010/main" Requires="p14">
      <p:transition spd="slow" p14:dur="2000" advTm="29678"/>
    </mc:Choice>
    <mc:Fallback>
      <p:transition spd="slow" advTm="296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D2400-4A46-9AFD-B55F-30312DAC25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E8DFEC-B6C7-60B6-96BD-49C2B01794FC}"/>
              </a:ext>
            </a:extLst>
          </p:cNvPr>
          <p:cNvSpPr>
            <a:spLocks noGrp="1"/>
          </p:cNvSpPr>
          <p:nvPr>
            <p:ph type="title"/>
          </p:nvPr>
        </p:nvSpPr>
        <p:spPr>
          <a:xfrm>
            <a:off x="581193" y="729658"/>
            <a:ext cx="11029616" cy="1279764"/>
          </a:xfrm>
        </p:spPr>
        <p:txBody>
          <a:bodyPr/>
          <a:lstStyle/>
          <a:p>
            <a:r>
              <a:rPr lang="en-US" b="1" dirty="0"/>
              <a:t>Data ANALYSIS</a:t>
            </a:r>
            <a:br>
              <a:rPr lang="en-US" b="1" dirty="0"/>
            </a:br>
            <a:endParaRPr lang="en-US" b="1" dirty="0"/>
          </a:p>
        </p:txBody>
      </p:sp>
      <p:pic>
        <p:nvPicPr>
          <p:cNvPr id="5" name="Picture 4" descr="A screenshot of a computer screen&#10;&#10;Description automatically generated">
            <a:extLst>
              <a:ext uri="{FF2B5EF4-FFF2-40B4-BE49-F238E27FC236}">
                <a16:creationId xmlns:a16="http://schemas.microsoft.com/office/drawing/2014/main" id="{CDF0887A-9334-0E46-6193-4064F444F475}"/>
              </a:ext>
            </a:extLst>
          </p:cNvPr>
          <p:cNvPicPr>
            <a:picLocks noChangeAspect="1"/>
          </p:cNvPicPr>
          <p:nvPr/>
        </p:nvPicPr>
        <p:blipFill>
          <a:blip r:embed="rId4"/>
          <a:stretch>
            <a:fillRect/>
          </a:stretch>
        </p:blipFill>
        <p:spPr>
          <a:xfrm>
            <a:off x="564197" y="2129882"/>
            <a:ext cx="6143062" cy="4316031"/>
          </a:xfrm>
          <a:prstGeom prst="rect">
            <a:avLst/>
          </a:prstGeom>
        </p:spPr>
      </p:pic>
      <p:sp>
        <p:nvSpPr>
          <p:cNvPr id="7" name="TextBox 6">
            <a:extLst>
              <a:ext uri="{FF2B5EF4-FFF2-40B4-BE49-F238E27FC236}">
                <a16:creationId xmlns:a16="http://schemas.microsoft.com/office/drawing/2014/main" id="{A0592B0D-1360-174A-2213-8F25717C7CDB}"/>
              </a:ext>
            </a:extLst>
          </p:cNvPr>
          <p:cNvSpPr txBox="1"/>
          <p:nvPr/>
        </p:nvSpPr>
        <p:spPr>
          <a:xfrm>
            <a:off x="7304049" y="2955072"/>
            <a:ext cx="4323754" cy="286232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Box Plot: Full Bath Count</a:t>
            </a:r>
          </a:p>
          <a:p>
            <a:endParaRPr lang="en-US" b="1" dirty="0">
              <a:latin typeface="Arial" panose="020B0604020202020204" pitchFamily="34" charset="0"/>
              <a:cs typeface="Arial" panose="020B0604020202020204" pitchFamily="34" charset="0"/>
            </a:endParaRPr>
          </a:p>
          <a:p>
            <a:pPr>
              <a:buFont typeface="+mj-lt"/>
              <a:buAutoNum type="arabicPeriod"/>
            </a:pPr>
            <a:r>
              <a:rPr lang="en-US" b="1" dirty="0">
                <a:latin typeface="Arial" panose="020B0604020202020204" pitchFamily="34" charset="0"/>
                <a:cs typeface="Arial" panose="020B0604020202020204" pitchFamily="34" charset="0"/>
              </a:rPr>
              <a:t>Median and Quartiles:</a:t>
            </a:r>
            <a:r>
              <a:rPr lang="en-US" dirty="0">
                <a:latin typeface="Arial" panose="020B0604020202020204" pitchFamily="34" charset="0"/>
                <a:cs typeface="Arial" panose="020B0604020202020204" pitchFamily="34" charset="0"/>
              </a:rPr>
              <a:t> The median is around 2 full bathrooms, with most properties having between 1 and 3 full bathrooms.</a:t>
            </a:r>
          </a:p>
          <a:p>
            <a:pPr>
              <a:buFont typeface="+mj-lt"/>
              <a:buAutoNum type="arabicPeriod"/>
            </a:pPr>
            <a:endParaRPr lang="en-US" dirty="0">
              <a:latin typeface="Arial" panose="020B0604020202020204" pitchFamily="34" charset="0"/>
              <a:cs typeface="Arial" panose="020B0604020202020204" pitchFamily="34" charset="0"/>
            </a:endParaRPr>
          </a:p>
          <a:p>
            <a:pPr>
              <a:buFont typeface="+mj-lt"/>
              <a:buAutoNum type="arabicPeriod"/>
            </a:pPr>
            <a:r>
              <a:rPr lang="en-US" b="1" dirty="0">
                <a:latin typeface="Arial" panose="020B0604020202020204" pitchFamily="34" charset="0"/>
                <a:cs typeface="Arial" panose="020B0604020202020204" pitchFamily="34" charset="0"/>
              </a:rPr>
              <a:t>Outliers:</a:t>
            </a:r>
            <a:r>
              <a:rPr lang="en-US" dirty="0">
                <a:latin typeface="Arial" panose="020B0604020202020204" pitchFamily="34" charset="0"/>
                <a:cs typeface="Arial" panose="020B0604020202020204" pitchFamily="34" charset="0"/>
              </a:rPr>
              <a:t> Extreme values above 6 are visible as outliers, likely luxury properties or outliers in the data.</a:t>
            </a:r>
          </a:p>
        </p:txBody>
      </p:sp>
      <p:pic>
        <p:nvPicPr>
          <p:cNvPr id="8" name="Audio 7">
            <a:extLst>
              <a:ext uri="{FF2B5EF4-FFF2-40B4-BE49-F238E27FC236}">
                <a16:creationId xmlns:a16="http://schemas.microsoft.com/office/drawing/2014/main" id="{DC9D5AB5-5AAD-7DEE-314F-C62C713060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7593521"/>
      </p:ext>
    </p:extLst>
  </p:cSld>
  <p:clrMapOvr>
    <a:masterClrMapping/>
  </p:clrMapOvr>
  <mc:AlternateContent xmlns:mc="http://schemas.openxmlformats.org/markup-compatibility/2006">
    <mc:Choice xmlns:p14="http://schemas.microsoft.com/office/powerpoint/2010/main" Requires="p14">
      <p:transition spd="slow" p14:dur="2000" advTm="64061"/>
    </mc:Choice>
    <mc:Fallback>
      <p:transition spd="slow" advTm="64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A825AF-B92D-0A22-F1CC-DD205A1E07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FE349D-6357-39A1-0110-5DD89192DB25}"/>
              </a:ext>
            </a:extLst>
          </p:cNvPr>
          <p:cNvSpPr>
            <a:spLocks noGrp="1"/>
          </p:cNvSpPr>
          <p:nvPr>
            <p:ph type="title"/>
          </p:nvPr>
        </p:nvSpPr>
        <p:spPr>
          <a:xfrm>
            <a:off x="581193" y="729658"/>
            <a:ext cx="11029616" cy="1279764"/>
          </a:xfrm>
        </p:spPr>
        <p:txBody>
          <a:bodyPr/>
          <a:lstStyle/>
          <a:p>
            <a:r>
              <a:rPr lang="en-US" b="1" dirty="0"/>
              <a:t>Data ANALYSIS</a:t>
            </a:r>
            <a:br>
              <a:rPr lang="en-US" b="1" dirty="0"/>
            </a:br>
            <a:endParaRPr lang="en-US" b="1" dirty="0"/>
          </a:p>
        </p:txBody>
      </p:sp>
      <p:pic>
        <p:nvPicPr>
          <p:cNvPr id="5" name="Picture 4" descr="A screenshot of a computer&#10;&#10;Description automatically generated">
            <a:extLst>
              <a:ext uri="{FF2B5EF4-FFF2-40B4-BE49-F238E27FC236}">
                <a16:creationId xmlns:a16="http://schemas.microsoft.com/office/drawing/2014/main" id="{534D803E-4EC5-A1CC-C289-A3CE6FDC86B5}"/>
              </a:ext>
            </a:extLst>
          </p:cNvPr>
          <p:cNvPicPr>
            <a:picLocks noChangeAspect="1"/>
          </p:cNvPicPr>
          <p:nvPr/>
        </p:nvPicPr>
        <p:blipFill>
          <a:blip r:embed="rId5"/>
          <a:stretch>
            <a:fillRect/>
          </a:stretch>
        </p:blipFill>
        <p:spPr>
          <a:xfrm>
            <a:off x="1003611" y="2999502"/>
            <a:ext cx="9980340" cy="3257237"/>
          </a:xfrm>
          <a:prstGeom prst="rect">
            <a:avLst/>
          </a:prstGeom>
        </p:spPr>
      </p:pic>
      <p:sp>
        <p:nvSpPr>
          <p:cNvPr id="7" name="Rectangle 1">
            <a:extLst>
              <a:ext uri="{FF2B5EF4-FFF2-40B4-BE49-F238E27FC236}">
                <a16:creationId xmlns:a16="http://schemas.microsoft.com/office/drawing/2014/main" id="{1380D8D9-8E8B-4D22-3F11-2BEC0E5E3623}"/>
              </a:ext>
            </a:extLst>
          </p:cNvPr>
          <p:cNvSpPr>
            <a:spLocks noChangeArrowheads="1"/>
          </p:cNvSpPr>
          <p:nvPr/>
        </p:nvSpPr>
        <p:spPr bwMode="auto">
          <a:xfrm>
            <a:off x="0" y="-2145187"/>
            <a:ext cx="11931805"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C522090E-2BBB-3594-89A1-EB6F98B04F31}"/>
              </a:ext>
            </a:extLst>
          </p:cNvPr>
          <p:cNvSpPr txBox="1"/>
          <p:nvPr/>
        </p:nvSpPr>
        <p:spPr>
          <a:xfrm>
            <a:off x="338255" y="2009422"/>
            <a:ext cx="11931804" cy="369332"/>
          </a:xfrm>
          <a:prstGeom prst="rect">
            <a:avLst/>
          </a:prstGeom>
          <a:noFill/>
        </p:spPr>
        <p:txBody>
          <a:bodyPr wrap="square" rtlCol="0">
            <a:spAutoFit/>
          </a:bodyPr>
          <a:lstStyle/>
          <a:p>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b="0" i="0" u="none" strike="noStrike" cap="none" normalizeH="0" baseline="0" dirty="0">
                <a:ln>
                  <a:noFill/>
                </a:ln>
                <a:solidFill>
                  <a:schemeClr val="tx1"/>
                </a:solidFill>
                <a:effectLst/>
                <a:latin typeface="Arial" panose="020B0604020202020204" pitchFamily="34" charset="0"/>
              </a:rPr>
              <a:t>This table provides a summary of property counts in different regions (</a:t>
            </a:r>
            <a:r>
              <a:rPr kumimoji="0" lang="en-US" altLang="en-US" b="0" i="0" u="none" strike="noStrike" cap="none" normalizeH="0" baseline="0" dirty="0" err="1">
                <a:ln>
                  <a:noFill/>
                </a:ln>
                <a:solidFill>
                  <a:schemeClr val="tx1"/>
                </a:solidFill>
                <a:effectLst/>
                <a:latin typeface="Arial Unicode MS"/>
              </a:rPr>
              <a:t>regionidcity</a:t>
            </a:r>
            <a:r>
              <a:rPr kumimoji="0" lang="en-US" altLang="en-US" b="0" i="0" u="none" strike="noStrike" cap="none" normalizeH="0" baseline="0" dirty="0">
                <a:ln>
                  <a:noFill/>
                </a:ln>
                <a:solidFill>
                  <a:schemeClr val="tx1"/>
                </a:solidFill>
                <a:effectLst/>
              </a:rPr>
              <a:t>) from the </a:t>
            </a:r>
            <a:r>
              <a:rPr kumimoji="0" lang="en-US" altLang="en-US" b="0" i="0" u="none" strike="noStrike" cap="none" normalizeH="0" baseline="0" dirty="0">
                <a:ln>
                  <a:noFill/>
                </a:ln>
                <a:solidFill>
                  <a:schemeClr val="tx1"/>
                </a:solidFill>
                <a:effectLst/>
                <a:latin typeface="Arial Unicode MS"/>
              </a:rPr>
              <a:t>properties_2017</a:t>
            </a:r>
            <a:r>
              <a:rPr kumimoji="0" lang="en-US" altLang="en-US" b="0" i="0" u="none" strike="noStrike" cap="none" normalizeH="0" baseline="0" dirty="0">
                <a:ln>
                  <a:noFill/>
                </a:ln>
                <a:solidFill>
                  <a:schemeClr val="tx1"/>
                </a:solidFill>
                <a:effectLst/>
              </a:rPr>
              <a:t> dataset </a:t>
            </a:r>
            <a:endParaRPr lang="en-US" dirty="0"/>
          </a:p>
        </p:txBody>
      </p:sp>
      <p:pic>
        <p:nvPicPr>
          <p:cNvPr id="11" name="Audio 10">
            <a:extLst>
              <a:ext uri="{FF2B5EF4-FFF2-40B4-BE49-F238E27FC236}">
                <a16:creationId xmlns:a16="http://schemas.microsoft.com/office/drawing/2014/main" id="{6EF0EC3E-8B1C-620A-85DA-7A229FA5522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99904956"/>
      </p:ext>
    </p:extLst>
  </p:cSld>
  <p:clrMapOvr>
    <a:masterClrMapping/>
  </p:clrMapOvr>
  <mc:AlternateContent xmlns:mc="http://schemas.openxmlformats.org/markup-compatibility/2006">
    <mc:Choice xmlns:p14="http://schemas.microsoft.com/office/powerpoint/2010/main" Requires="p14">
      <p:transition spd="slow" p14:dur="2000" advTm="100761"/>
    </mc:Choice>
    <mc:Fallback>
      <p:transition spd="slow" advTm="100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BC658-C12C-D16F-886F-80D9C33C35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D1C4CA-CB47-8E97-D0C8-93606747640E}"/>
              </a:ext>
            </a:extLst>
          </p:cNvPr>
          <p:cNvSpPr>
            <a:spLocks noGrp="1"/>
          </p:cNvSpPr>
          <p:nvPr>
            <p:ph type="title"/>
          </p:nvPr>
        </p:nvSpPr>
        <p:spPr>
          <a:xfrm>
            <a:off x="581193" y="729658"/>
            <a:ext cx="11029616" cy="1279764"/>
          </a:xfrm>
        </p:spPr>
        <p:txBody>
          <a:bodyPr/>
          <a:lstStyle/>
          <a:p>
            <a:r>
              <a:rPr lang="en-US" b="1" dirty="0"/>
              <a:t>Data ANALYSIS</a:t>
            </a:r>
            <a:br>
              <a:rPr lang="en-US" b="1" dirty="0"/>
            </a:br>
            <a:endParaRPr lang="en-US" b="1" dirty="0"/>
          </a:p>
        </p:txBody>
      </p:sp>
      <p:sp>
        <p:nvSpPr>
          <p:cNvPr id="7" name="Rectangle 1">
            <a:extLst>
              <a:ext uri="{FF2B5EF4-FFF2-40B4-BE49-F238E27FC236}">
                <a16:creationId xmlns:a16="http://schemas.microsoft.com/office/drawing/2014/main" id="{248B90A1-DC96-EE04-B89A-321A1EA66C52}"/>
              </a:ext>
            </a:extLst>
          </p:cNvPr>
          <p:cNvSpPr>
            <a:spLocks noChangeArrowheads="1"/>
          </p:cNvSpPr>
          <p:nvPr/>
        </p:nvSpPr>
        <p:spPr bwMode="auto">
          <a:xfrm>
            <a:off x="0" y="-2145187"/>
            <a:ext cx="11931805"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178DD203-E981-073B-B767-C3B55193D23D}"/>
              </a:ext>
            </a:extLst>
          </p:cNvPr>
          <p:cNvSpPr txBox="1"/>
          <p:nvPr/>
        </p:nvSpPr>
        <p:spPr>
          <a:xfrm>
            <a:off x="338255" y="2009422"/>
            <a:ext cx="11931804" cy="58477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rial" panose="020B0604020202020204" pitchFamily="34" charset="0"/>
              </a:rPr>
              <a:t>This map visualization is created using the </a:t>
            </a:r>
            <a:r>
              <a:rPr kumimoji="0" lang="en-US" altLang="en-US" sz="1600" b="0" i="0" u="none" strike="noStrike" cap="none" normalizeH="0" baseline="0" dirty="0">
                <a:ln>
                  <a:noFill/>
                </a:ln>
                <a:solidFill>
                  <a:schemeClr val="tx1"/>
                </a:solidFill>
                <a:effectLst/>
                <a:latin typeface="Arial Unicode MS"/>
              </a:rPr>
              <a:t>leaflet</a:t>
            </a:r>
            <a:r>
              <a:rPr kumimoji="0" lang="en-US" altLang="en-US" sz="1600" b="0" i="0" u="none" strike="noStrike" cap="none" normalizeH="0" baseline="0" dirty="0">
                <a:ln>
                  <a:noFill/>
                </a:ln>
                <a:solidFill>
                  <a:schemeClr val="tx1"/>
                </a:solidFill>
                <a:effectLst/>
              </a:rPr>
              <a:t> package to show the geographical distribution of properties in various regions (</a:t>
            </a:r>
            <a:r>
              <a:rPr kumimoji="0" lang="en-US" altLang="en-US" sz="1600" b="0" i="0" u="none" strike="noStrike" cap="none" normalizeH="0" baseline="0" dirty="0" err="1">
                <a:ln>
                  <a:noFill/>
                </a:ln>
                <a:solidFill>
                  <a:schemeClr val="tx1"/>
                </a:solidFill>
                <a:effectLst/>
                <a:latin typeface="Arial Unicode MS"/>
              </a:rPr>
              <a:t>regionidcity</a:t>
            </a:r>
            <a:r>
              <a:rPr kumimoji="0" lang="en-US" altLang="en-US" sz="1600" b="0" i="0" u="none" strike="noStrike" cap="none" normalizeH="0" baseline="0" dirty="0">
                <a:ln>
                  <a:noFill/>
                </a:ln>
                <a:solidFill>
                  <a:schemeClr val="tx1"/>
                </a:solidFill>
                <a:effectLst/>
              </a:rPr>
              <a:t>) from the dataset. </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4" name="Picture 3" descr="A map of the united states with different colored circles&#10;&#10;Description automatically generated">
            <a:extLst>
              <a:ext uri="{FF2B5EF4-FFF2-40B4-BE49-F238E27FC236}">
                <a16:creationId xmlns:a16="http://schemas.microsoft.com/office/drawing/2014/main" id="{4C9F8B2C-2937-99EA-2AC3-04D9B475D873}"/>
              </a:ext>
            </a:extLst>
          </p:cNvPr>
          <p:cNvPicPr>
            <a:picLocks noChangeAspect="1"/>
          </p:cNvPicPr>
          <p:nvPr/>
        </p:nvPicPr>
        <p:blipFill>
          <a:blip r:embed="rId5"/>
          <a:stretch>
            <a:fillRect/>
          </a:stretch>
        </p:blipFill>
        <p:spPr>
          <a:xfrm>
            <a:off x="423747" y="2811694"/>
            <a:ext cx="7393258" cy="3647341"/>
          </a:xfrm>
          <a:prstGeom prst="rect">
            <a:avLst/>
          </a:prstGeom>
        </p:spPr>
      </p:pic>
      <p:sp>
        <p:nvSpPr>
          <p:cNvPr id="9" name="TextBox 8">
            <a:extLst>
              <a:ext uri="{FF2B5EF4-FFF2-40B4-BE49-F238E27FC236}">
                <a16:creationId xmlns:a16="http://schemas.microsoft.com/office/drawing/2014/main" id="{1F2E716B-11B8-5680-334B-F60289697092}"/>
              </a:ext>
            </a:extLst>
          </p:cNvPr>
          <p:cNvSpPr txBox="1"/>
          <p:nvPr/>
        </p:nvSpPr>
        <p:spPr>
          <a:xfrm>
            <a:off x="7928517" y="3735658"/>
            <a:ext cx="3546088" cy="1477328"/>
          </a:xfrm>
          <a:prstGeom prst="rect">
            <a:avLst/>
          </a:prstGeom>
          <a:noFill/>
        </p:spPr>
        <p:txBody>
          <a:bodyPr wrap="square" rtlCol="0">
            <a:spAutoFit/>
          </a:bodyPr>
          <a:lstStyle/>
          <a:p>
            <a:r>
              <a:rPr lang="en-US" dirty="0"/>
              <a:t>Key Features:</a:t>
            </a:r>
          </a:p>
          <a:p>
            <a:endParaRPr lang="en-US" dirty="0"/>
          </a:p>
          <a:p>
            <a:r>
              <a:rPr lang="en-US" dirty="0"/>
              <a:t>1.Markers</a:t>
            </a:r>
          </a:p>
          <a:p>
            <a:r>
              <a:rPr lang="en-US" dirty="0"/>
              <a:t>2. Interactive Maps</a:t>
            </a:r>
          </a:p>
          <a:p>
            <a:r>
              <a:rPr lang="en-US" dirty="0"/>
              <a:t>3.Insights</a:t>
            </a:r>
          </a:p>
        </p:txBody>
      </p:sp>
      <p:pic>
        <p:nvPicPr>
          <p:cNvPr id="12" name="Audio 11">
            <a:extLst>
              <a:ext uri="{FF2B5EF4-FFF2-40B4-BE49-F238E27FC236}">
                <a16:creationId xmlns:a16="http://schemas.microsoft.com/office/drawing/2014/main" id="{75633009-77F6-EA88-3C86-92AEFBCE848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06559843"/>
      </p:ext>
    </p:extLst>
  </p:cSld>
  <p:clrMapOvr>
    <a:masterClrMapping/>
  </p:clrMapOvr>
  <mc:AlternateContent xmlns:mc="http://schemas.openxmlformats.org/markup-compatibility/2006">
    <mc:Choice xmlns:p14="http://schemas.microsoft.com/office/powerpoint/2010/main" Requires="p14">
      <p:transition spd="slow" p14:dur="2000" advTm="136618"/>
    </mc:Choice>
    <mc:Fallback>
      <p:transition spd="slow" advTm="136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4529B-05B8-0558-76BB-1152C796E1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9843A5-56C8-5D37-33EC-933F7AF9EE57}"/>
              </a:ext>
            </a:extLst>
          </p:cNvPr>
          <p:cNvSpPr>
            <a:spLocks noGrp="1"/>
          </p:cNvSpPr>
          <p:nvPr>
            <p:ph type="title"/>
          </p:nvPr>
        </p:nvSpPr>
        <p:spPr>
          <a:xfrm>
            <a:off x="581193" y="729658"/>
            <a:ext cx="11029616" cy="1279764"/>
          </a:xfrm>
        </p:spPr>
        <p:txBody>
          <a:bodyPr/>
          <a:lstStyle/>
          <a:p>
            <a:r>
              <a:rPr lang="en-US" b="1" dirty="0"/>
              <a:t>Data ANALYSIS</a:t>
            </a:r>
            <a:br>
              <a:rPr lang="en-US" b="1" dirty="0"/>
            </a:br>
            <a:endParaRPr lang="en-US" b="1" dirty="0"/>
          </a:p>
        </p:txBody>
      </p:sp>
      <p:sp>
        <p:nvSpPr>
          <p:cNvPr id="7" name="Rectangle 1">
            <a:extLst>
              <a:ext uri="{FF2B5EF4-FFF2-40B4-BE49-F238E27FC236}">
                <a16:creationId xmlns:a16="http://schemas.microsoft.com/office/drawing/2014/main" id="{74AAA75D-0902-2790-245A-B9095EC7F686}"/>
              </a:ext>
            </a:extLst>
          </p:cNvPr>
          <p:cNvSpPr>
            <a:spLocks noChangeArrowheads="1"/>
          </p:cNvSpPr>
          <p:nvPr/>
        </p:nvSpPr>
        <p:spPr bwMode="auto">
          <a:xfrm>
            <a:off x="0" y="-2145187"/>
            <a:ext cx="11931805"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E9FA9AAA-DD59-215A-8361-D23D566C30B6}"/>
              </a:ext>
            </a:extLst>
          </p:cNvPr>
          <p:cNvSpPr txBox="1"/>
          <p:nvPr/>
        </p:nvSpPr>
        <p:spPr>
          <a:xfrm>
            <a:off x="338255" y="2009422"/>
            <a:ext cx="11931804" cy="369332"/>
          </a:xfrm>
          <a:prstGeom prst="rect">
            <a:avLst/>
          </a:prstGeom>
          <a:noFill/>
        </p:spPr>
        <p:txBody>
          <a:bodyPr wrap="square" rtlCol="0">
            <a:spAutoFit/>
          </a:bodyPr>
          <a:lstStyle/>
          <a:p>
            <a:r>
              <a:rPr lang="en-US" dirty="0"/>
              <a:t>This histogram visualizes the distribution of property tax amounts in the dataset:</a:t>
            </a:r>
          </a:p>
        </p:txBody>
      </p:sp>
      <p:pic>
        <p:nvPicPr>
          <p:cNvPr id="5" name="Picture 4" descr="A graph of tax amount&#10;&#10;Description automatically generated">
            <a:extLst>
              <a:ext uri="{FF2B5EF4-FFF2-40B4-BE49-F238E27FC236}">
                <a16:creationId xmlns:a16="http://schemas.microsoft.com/office/drawing/2014/main" id="{4E29A4D3-D0FA-01D7-CAF8-002EAB27F8B3}"/>
              </a:ext>
            </a:extLst>
          </p:cNvPr>
          <p:cNvPicPr>
            <a:picLocks noChangeAspect="1"/>
          </p:cNvPicPr>
          <p:nvPr/>
        </p:nvPicPr>
        <p:blipFill>
          <a:blip r:embed="rId4"/>
          <a:stretch>
            <a:fillRect/>
          </a:stretch>
        </p:blipFill>
        <p:spPr>
          <a:xfrm>
            <a:off x="436227" y="2687445"/>
            <a:ext cx="6501160" cy="3736835"/>
          </a:xfrm>
          <a:prstGeom prst="rect">
            <a:avLst/>
          </a:prstGeom>
        </p:spPr>
      </p:pic>
      <p:sp>
        <p:nvSpPr>
          <p:cNvPr id="6" name="TextBox 5">
            <a:extLst>
              <a:ext uri="{FF2B5EF4-FFF2-40B4-BE49-F238E27FC236}">
                <a16:creationId xmlns:a16="http://schemas.microsoft.com/office/drawing/2014/main" id="{5E9653DF-116D-3D29-32FB-48BCCAD1BDB1}"/>
              </a:ext>
            </a:extLst>
          </p:cNvPr>
          <p:cNvSpPr txBox="1"/>
          <p:nvPr/>
        </p:nvSpPr>
        <p:spPr>
          <a:xfrm>
            <a:off x="7504771" y="3769112"/>
            <a:ext cx="3902927" cy="2031325"/>
          </a:xfrm>
          <a:prstGeom prst="rect">
            <a:avLst/>
          </a:prstGeom>
          <a:noFill/>
        </p:spPr>
        <p:txBody>
          <a:bodyPr wrap="square" rtlCol="0">
            <a:spAutoFit/>
          </a:bodyPr>
          <a:lstStyle/>
          <a:p>
            <a:pPr marL="285750" indent="-285750">
              <a:buFont typeface="Arial" panose="020B0604020202020204" pitchFamily="34" charset="0"/>
              <a:buChar char="•"/>
            </a:pPr>
            <a:r>
              <a:rPr lang="en-US" b="1" dirty="0"/>
              <a:t>Skewed Distribution.</a:t>
            </a:r>
            <a:endParaRPr lang="en-US" dirty="0"/>
          </a:p>
          <a:p>
            <a:pPr marL="285750" indent="-285750">
              <a:buFont typeface="Arial" panose="020B0604020202020204" pitchFamily="34" charset="0"/>
              <a:buChar char="•"/>
            </a:pPr>
            <a:r>
              <a:rPr lang="en-US" b="1" dirty="0"/>
              <a:t>Frequency.</a:t>
            </a:r>
          </a:p>
          <a:p>
            <a:pPr marL="285750" indent="-285750">
              <a:buFont typeface="Arial" panose="020B0604020202020204" pitchFamily="34" charset="0"/>
              <a:buChar char="•"/>
            </a:pPr>
            <a:r>
              <a:rPr lang="en-US" b="1" dirty="0"/>
              <a:t>Range.</a:t>
            </a:r>
          </a:p>
          <a:p>
            <a:pPr marL="285750" indent="-285750">
              <a:buFont typeface="Arial" panose="020B0604020202020204" pitchFamily="34" charset="0"/>
              <a:buChar char="•"/>
            </a:pPr>
            <a:endParaRPr lang="en-US" b="1" dirty="0"/>
          </a:p>
          <a:p>
            <a:r>
              <a:rPr lang="en-US" dirty="0"/>
              <a:t>This visualization helps identify common tax brackets and highlights disparities in property taxation</a:t>
            </a:r>
            <a:endParaRPr lang="en-US" b="1" dirty="0"/>
          </a:p>
        </p:txBody>
      </p:sp>
      <p:pic>
        <p:nvPicPr>
          <p:cNvPr id="12" name="Audio 11">
            <a:extLst>
              <a:ext uri="{FF2B5EF4-FFF2-40B4-BE49-F238E27FC236}">
                <a16:creationId xmlns:a16="http://schemas.microsoft.com/office/drawing/2014/main" id="{30D5006E-3188-0994-85BD-08ECB302CB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17888301"/>
      </p:ext>
    </p:extLst>
  </p:cSld>
  <p:clrMapOvr>
    <a:masterClrMapping/>
  </p:clrMapOvr>
  <mc:AlternateContent xmlns:mc="http://schemas.openxmlformats.org/markup-compatibility/2006">
    <mc:Choice xmlns:p14="http://schemas.microsoft.com/office/powerpoint/2010/main" Requires="p14">
      <p:transition spd="slow" p14:dur="2000" advTm="64105"/>
    </mc:Choice>
    <mc:Fallback>
      <p:transition spd="slow" advTm="64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F670B2-A331-9358-E82C-91DB67AC7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740CD9-F239-06F7-8FFD-ABD2FFCEE5D1}"/>
              </a:ext>
            </a:extLst>
          </p:cNvPr>
          <p:cNvSpPr>
            <a:spLocks noGrp="1"/>
          </p:cNvSpPr>
          <p:nvPr>
            <p:ph type="title"/>
          </p:nvPr>
        </p:nvSpPr>
        <p:spPr>
          <a:xfrm>
            <a:off x="581193" y="729658"/>
            <a:ext cx="11029616" cy="1279764"/>
          </a:xfrm>
        </p:spPr>
        <p:txBody>
          <a:bodyPr/>
          <a:lstStyle/>
          <a:p>
            <a:r>
              <a:rPr lang="en-US" b="1" dirty="0"/>
              <a:t>Conclusion</a:t>
            </a:r>
            <a:br>
              <a:rPr lang="en-US" b="1" dirty="0"/>
            </a:br>
            <a:endParaRPr lang="en-US" b="1" dirty="0"/>
          </a:p>
        </p:txBody>
      </p:sp>
      <p:sp>
        <p:nvSpPr>
          <p:cNvPr id="7" name="Rectangle 1">
            <a:extLst>
              <a:ext uri="{FF2B5EF4-FFF2-40B4-BE49-F238E27FC236}">
                <a16:creationId xmlns:a16="http://schemas.microsoft.com/office/drawing/2014/main" id="{A6E9C08E-E59B-3F36-30DA-988F021E21EF}"/>
              </a:ext>
            </a:extLst>
          </p:cNvPr>
          <p:cNvSpPr>
            <a:spLocks noChangeArrowheads="1"/>
          </p:cNvSpPr>
          <p:nvPr/>
        </p:nvSpPr>
        <p:spPr bwMode="auto">
          <a:xfrm>
            <a:off x="0" y="-2145187"/>
            <a:ext cx="11931805"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99398E54-7308-A6A1-84E4-ABD06FF7358F}"/>
              </a:ext>
            </a:extLst>
          </p:cNvPr>
          <p:cNvSpPr txBox="1"/>
          <p:nvPr/>
        </p:nvSpPr>
        <p:spPr>
          <a:xfrm>
            <a:off x="434898" y="2241395"/>
            <a:ext cx="10125307" cy="424731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In this project, I successfully analyzed housing trends using Zestimate's dataset. The data preparation process involved meticulous cleaning, including removing variables with significant missing values, which refined the dataset from 58 to 29 variables. Through detailed analysis of key features like bedroom and bathroom counts, I uncovered valuable insights about typical housing configurations and extreme outliers.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Data visualizations, including boxplots, bar plots, and an interactive geographic map, highlighted property distributions and spatial trends. The geographic mapping of regions using Leaflet provided deeper understanding of property concentration in urban versus suburban areas, with regions like Los Angeles showing dense clusters.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histogram of tax amounts revealed a highly skewed distribution, reflecting economic disparities across properties. These findings underscore the importance of features like property size, geographic location, and tax values in influencing housing trends.</a:t>
            </a:r>
          </a:p>
          <a:p>
            <a:endParaRPr lang="en-US" b="1" dirty="0"/>
          </a:p>
        </p:txBody>
      </p:sp>
      <p:pic>
        <p:nvPicPr>
          <p:cNvPr id="10" name="Audio 9">
            <a:extLst>
              <a:ext uri="{FF2B5EF4-FFF2-40B4-BE49-F238E27FC236}">
                <a16:creationId xmlns:a16="http://schemas.microsoft.com/office/drawing/2014/main" id="{2607F12D-CA57-D34C-6BB3-ACE3785500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31101332"/>
      </p:ext>
    </p:extLst>
  </p:cSld>
  <p:clrMapOvr>
    <a:masterClrMapping/>
  </p:clrMapOvr>
  <mc:AlternateContent xmlns:mc="http://schemas.openxmlformats.org/markup-compatibility/2006">
    <mc:Choice xmlns:p14="http://schemas.microsoft.com/office/powerpoint/2010/main" Requires="p14">
      <p:transition spd="slow" p14:dur="2000" advTm="66404"/>
    </mc:Choice>
    <mc:Fallback>
      <p:transition spd="slow" advTm="66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a:extLst>
              <a:ext uri="{FF2B5EF4-FFF2-40B4-BE49-F238E27FC236}">
                <a16:creationId xmlns:a16="http://schemas.microsoft.com/office/drawing/2014/main" id="{0F87E73C-2B1A-4602-BFBE-CFE1E55D9B38}"/>
              </a:ext>
            </a:extLst>
          </p:cNvPr>
          <p:cNvSpPr>
            <a:spLocks noGrp="1"/>
          </p:cNvSpPr>
          <p:nvPr>
            <p:ph type="ctrTitle"/>
          </p:nvPr>
        </p:nvSpPr>
        <p:spPr>
          <a:xfrm>
            <a:off x="8296275" y="1419226"/>
            <a:ext cx="3081576" cy="1746762"/>
          </a:xfrm>
        </p:spPr>
        <p:txBody>
          <a:bodyPr>
            <a:normAutofit/>
          </a:bodyPr>
          <a:lstStyle/>
          <a:p>
            <a:r>
              <a:rPr lang="en-US" dirty="0">
                <a:solidFill>
                  <a:srgbClr val="FFFFFF"/>
                </a:solidFill>
              </a:rPr>
              <a:t>Thank You</a:t>
            </a:r>
          </a:p>
        </p:txBody>
      </p:sp>
      <p:sp>
        <p:nvSpPr>
          <p:cNvPr id="3" name="Subtitle 2">
            <a:extLst>
              <a:ext uri="{FF2B5EF4-FFF2-40B4-BE49-F238E27FC236}">
                <a16:creationId xmlns:a16="http://schemas.microsoft.com/office/drawing/2014/main" id="{A9CB511D-EA45-4336-847C-1252667143B5}"/>
              </a:ext>
            </a:extLst>
          </p:cNvPr>
          <p:cNvSpPr>
            <a:spLocks noGrp="1"/>
          </p:cNvSpPr>
          <p:nvPr>
            <p:ph type="subTitle" idx="1"/>
          </p:nvPr>
        </p:nvSpPr>
        <p:spPr>
          <a:xfrm>
            <a:off x="8296275" y="3505095"/>
            <a:ext cx="3081576" cy="2629006"/>
          </a:xfrm>
        </p:spPr>
        <p:txBody>
          <a:bodyPr>
            <a:normAutofit/>
          </a:bodyPr>
          <a:lstStyle/>
          <a:p>
            <a:endParaRPr lang="en-US" dirty="0">
              <a:solidFill>
                <a:schemeClr val="bg2"/>
              </a:solidFill>
            </a:endParaRPr>
          </a:p>
          <a:p>
            <a:endParaRPr lang="en-US" dirty="0">
              <a:solidFill>
                <a:schemeClr val="bg2"/>
              </a:solidFill>
            </a:endParaRPr>
          </a:p>
        </p:txBody>
      </p:sp>
      <p:pic>
        <p:nvPicPr>
          <p:cNvPr id="5" name="Picture 4" descr="Digital Numbers">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446534" y="723899"/>
            <a:ext cx="7498616" cy="5676901"/>
          </a:xfrm>
          <a:prstGeom prst="rect">
            <a:avLst/>
          </a:prstGeom>
        </p:spPr>
      </p:pic>
    </p:spTree>
    <p:extLst>
      <p:ext uri="{BB962C8B-B14F-4D97-AF65-F5344CB8AC3E}">
        <p14:creationId xmlns:p14="http://schemas.microsoft.com/office/powerpoint/2010/main" val="3501347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a:xfrm>
            <a:off x="581193" y="729658"/>
            <a:ext cx="11029616" cy="1279764"/>
          </a:xfrm>
        </p:spPr>
        <p:txBody>
          <a:bodyPr/>
          <a:lstStyle/>
          <a:p>
            <a:r>
              <a:rPr lang="en-US" b="1" dirty="0"/>
              <a:t>Data Source &amp; Project Goal</a:t>
            </a:r>
            <a:br>
              <a:rPr lang="en-US" b="1" dirty="0"/>
            </a:br>
            <a:endParaRPr lang="en-US" b="1" dirty="0"/>
          </a:p>
        </p:txBody>
      </p:sp>
      <p:sp>
        <p:nvSpPr>
          <p:cNvPr id="10" name="Rectangle 1">
            <a:extLst>
              <a:ext uri="{FF2B5EF4-FFF2-40B4-BE49-F238E27FC236}">
                <a16:creationId xmlns:a16="http://schemas.microsoft.com/office/drawing/2014/main" id="{31DFB867-B93F-E9F3-3321-945315CB0AE9}"/>
              </a:ext>
            </a:extLst>
          </p:cNvPr>
          <p:cNvSpPr>
            <a:spLocks noChangeArrowheads="1"/>
          </p:cNvSpPr>
          <p:nvPr/>
        </p:nvSpPr>
        <p:spPr bwMode="auto">
          <a:xfrm>
            <a:off x="671505" y="2473201"/>
            <a:ext cx="11029616"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Datasets: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Sourced from Kaggle’s Zillow https://www.kaggle.com/c/zillow-prize-1/data</a:t>
            </a:r>
          </a:p>
          <a:p>
            <a:endParaRPr lang="en-US" dirty="0">
              <a:latin typeface="Arial" panose="020B0604020202020204" pitchFamily="34" charset="0"/>
            </a:endParaRPr>
          </a:p>
          <a:p>
            <a:r>
              <a:rPr lang="en-US" b="1" dirty="0"/>
              <a:t>Project Goal</a:t>
            </a:r>
          </a:p>
          <a:p>
            <a:endParaRPr lang="en-US" b="1" dirty="0"/>
          </a:p>
          <a:p>
            <a:r>
              <a:rPr lang="en-US" b="1" dirty="0"/>
              <a:t>Objective:</a:t>
            </a:r>
            <a:endParaRPr lang="en-US" dirty="0"/>
          </a:p>
          <a:p>
            <a:pPr marL="742950" lvl="1" indent="-285750">
              <a:buFont typeface="Arial" panose="020B0604020202020204" pitchFamily="34" charset="0"/>
              <a:buChar char="•"/>
            </a:pPr>
            <a:r>
              <a:rPr lang="en-US" dirty="0"/>
              <a:t>Understand relationships between home prices and housing characteristics</a:t>
            </a:r>
          </a:p>
          <a:p>
            <a:pPr marL="742950" lvl="1" indent="-285750">
              <a:buFont typeface="Arial" panose="020B0604020202020204" pitchFamily="34" charset="0"/>
              <a:buChar char="•"/>
            </a:pPr>
            <a:r>
              <a:rPr lang="en-US" dirty="0"/>
              <a:t>Examine the impact of economic forces and geographical inequality</a:t>
            </a:r>
          </a:p>
          <a:p>
            <a:pPr marL="742950" lvl="1" indent="-285750">
              <a:buFont typeface="Arial" panose="020B0604020202020204" pitchFamily="34" charset="0"/>
              <a:buChar char="•"/>
            </a:pPr>
            <a:r>
              <a:rPr lang="en-US" dirty="0"/>
              <a:t>Apply learned concepts to generate a thorough analysis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 name="Audio 7">
            <a:extLst>
              <a:ext uri="{FF2B5EF4-FFF2-40B4-BE49-F238E27FC236}">
                <a16:creationId xmlns:a16="http://schemas.microsoft.com/office/drawing/2014/main" id="{A2DA6319-03E8-4C01-5387-D83CC4B0A4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97607547"/>
      </p:ext>
    </p:extLst>
  </p:cSld>
  <p:clrMapOvr>
    <a:masterClrMapping/>
  </p:clrMapOvr>
  <mc:AlternateContent xmlns:mc="http://schemas.openxmlformats.org/markup-compatibility/2006">
    <mc:Choice xmlns:p14="http://schemas.microsoft.com/office/powerpoint/2010/main" Requires="p14">
      <p:transition spd="slow" p14:dur="2000" advTm="52850"/>
    </mc:Choice>
    <mc:Fallback>
      <p:transition spd="slow" advTm="52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F0F60-EF47-4838-F2EC-312F7CFB35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AE57A1-DD9B-B5C8-3F66-430F0C570D1F}"/>
              </a:ext>
            </a:extLst>
          </p:cNvPr>
          <p:cNvSpPr>
            <a:spLocks noGrp="1"/>
          </p:cNvSpPr>
          <p:nvPr>
            <p:ph type="title"/>
          </p:nvPr>
        </p:nvSpPr>
        <p:spPr>
          <a:xfrm>
            <a:off x="581193" y="729657"/>
            <a:ext cx="11029616" cy="1595853"/>
          </a:xfrm>
        </p:spPr>
        <p:txBody>
          <a:bodyPr>
            <a:normAutofit fontScale="90000"/>
          </a:bodyPr>
          <a:lstStyle/>
          <a:p>
            <a:br>
              <a:rPr lang="en-US" sz="4000" b="1" dirty="0"/>
            </a:br>
            <a:br>
              <a:rPr lang="en-US" sz="4000" b="1" dirty="0"/>
            </a:br>
            <a:br>
              <a:rPr lang="en-US" sz="4000" b="1" dirty="0"/>
            </a:br>
            <a:r>
              <a:rPr lang="en-US" sz="4000" b="1" dirty="0"/>
              <a:t>Data Preparation</a:t>
            </a:r>
            <a:br>
              <a:rPr lang="en-US" b="1" dirty="0"/>
            </a:br>
            <a:br>
              <a:rPr lang="en-US" b="1" dirty="0"/>
            </a:br>
            <a:endParaRPr lang="en-US" b="1" dirty="0"/>
          </a:p>
        </p:txBody>
      </p:sp>
      <p:sp>
        <p:nvSpPr>
          <p:cNvPr id="10" name="Rectangle 1">
            <a:extLst>
              <a:ext uri="{FF2B5EF4-FFF2-40B4-BE49-F238E27FC236}">
                <a16:creationId xmlns:a16="http://schemas.microsoft.com/office/drawing/2014/main" id="{40BFDEE4-E8C8-1C15-6B6E-7EB296EFE9DE}"/>
              </a:ext>
            </a:extLst>
          </p:cNvPr>
          <p:cNvSpPr>
            <a:spLocks noChangeArrowheads="1"/>
          </p:cNvSpPr>
          <p:nvPr/>
        </p:nvSpPr>
        <p:spPr bwMode="auto">
          <a:xfrm>
            <a:off x="671505" y="2334703"/>
            <a:ext cx="11029616"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Font typeface="Arial" panose="020B0604020202020204" pitchFamily="34" charset="0"/>
              <a:buChar char="•"/>
            </a:pPr>
            <a:r>
              <a:rPr lang="en-US" sz="2000" b="1" dirty="0"/>
              <a:t>Libraries Used:</a:t>
            </a:r>
            <a:endParaRPr lang="en-US" sz="2000" dirty="0"/>
          </a:p>
          <a:p>
            <a:pPr marL="742950" lvl="1" indent="-285750">
              <a:buFont typeface="Arial" panose="020B0604020202020204" pitchFamily="34" charset="0"/>
              <a:buChar char="•"/>
            </a:pPr>
            <a:r>
              <a:rPr lang="en-US" sz="2000" dirty="0" err="1"/>
              <a:t>tidyverse</a:t>
            </a:r>
            <a:r>
              <a:rPr lang="en-US" sz="2000" dirty="0"/>
              <a:t>, psych, shiny, leaflet, ggplot2, h2o, </a:t>
            </a:r>
            <a:r>
              <a:rPr lang="en-US" sz="2000" dirty="0" err="1"/>
              <a:t>corrplot</a:t>
            </a:r>
            <a:r>
              <a:rPr lang="en-US" sz="2000" dirty="0"/>
              <a:t>, and others</a:t>
            </a:r>
          </a:p>
          <a:p>
            <a:pPr marL="742950" lvl="1" indent="-285750">
              <a:buFont typeface="Arial" panose="020B0604020202020204" pitchFamily="34" charset="0"/>
              <a:buChar char="•"/>
            </a:pPr>
            <a:endParaRPr lang="en-US" sz="2000" dirty="0"/>
          </a:p>
          <a:p>
            <a:pPr>
              <a:buFont typeface="Arial" panose="020B0604020202020204" pitchFamily="34" charset="0"/>
              <a:buChar char="•"/>
            </a:pPr>
            <a:r>
              <a:rPr lang="en-US" sz="2000" b="1" dirty="0"/>
              <a:t>Missing Data:</a:t>
            </a:r>
            <a:endParaRPr lang="en-US" sz="2000" dirty="0"/>
          </a:p>
          <a:p>
            <a:pPr marL="742950" lvl="1" indent="-285750">
              <a:buFont typeface="Arial" panose="020B0604020202020204" pitchFamily="34" charset="0"/>
              <a:buChar char="•"/>
            </a:pPr>
            <a:r>
              <a:rPr lang="en-US" sz="2000" dirty="0"/>
              <a:t>Examined missing values by column and row</a:t>
            </a:r>
          </a:p>
          <a:p>
            <a:pPr marL="742950" lvl="1" indent="-285750">
              <a:buFont typeface="Arial" panose="020B0604020202020204" pitchFamily="34" charset="0"/>
              <a:buChar char="•"/>
            </a:pPr>
            <a:r>
              <a:rPr lang="en-US" sz="2000" dirty="0"/>
              <a:t>Variables with &gt;20% missing data were removed</a:t>
            </a:r>
          </a:p>
          <a:p>
            <a:pPr marL="742950" lvl="1" indent="-285750">
              <a:buFont typeface="Arial" panose="020B0604020202020204" pitchFamily="34" charset="0"/>
              <a:buChar char="•"/>
            </a:pPr>
            <a:endParaRPr lang="en-US" sz="2000" dirty="0"/>
          </a:p>
          <a:p>
            <a:pPr>
              <a:buFont typeface="Arial" panose="020B0604020202020204" pitchFamily="34" charset="0"/>
              <a:buChar char="•"/>
            </a:pPr>
            <a:r>
              <a:rPr lang="en-US" sz="2000" b="1" dirty="0"/>
              <a:t>Result:</a:t>
            </a:r>
            <a:endParaRPr lang="en-US" sz="2000" dirty="0"/>
          </a:p>
          <a:p>
            <a:pPr marL="742950" lvl="1" indent="-285750">
              <a:buFont typeface="Arial" panose="020B0604020202020204" pitchFamily="34" charset="0"/>
              <a:buChar char="•"/>
            </a:pPr>
            <a:r>
              <a:rPr lang="en-US" sz="2000" dirty="0"/>
              <a:t>Reduced dataset from 58 to 29 variables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4" name="Audio 13">
            <a:extLst>
              <a:ext uri="{FF2B5EF4-FFF2-40B4-BE49-F238E27FC236}">
                <a16:creationId xmlns:a16="http://schemas.microsoft.com/office/drawing/2014/main" id="{AA599100-F74A-8995-548F-3D2C1FCC9BB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64984970"/>
      </p:ext>
    </p:extLst>
  </p:cSld>
  <p:clrMapOvr>
    <a:masterClrMapping/>
  </p:clrMapOvr>
  <mc:AlternateContent xmlns:mc="http://schemas.openxmlformats.org/markup-compatibility/2006">
    <mc:Choice xmlns:p14="http://schemas.microsoft.com/office/powerpoint/2010/main" Requires="p14">
      <p:transition spd="slow" p14:dur="2000" advTm="35191"/>
    </mc:Choice>
    <mc:Fallback>
      <p:transition spd="slow" advTm="35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6D4BCE-E1E5-E7F5-9125-5362AD207B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237C53-970F-A6F9-D0B8-906FA0201519}"/>
              </a:ext>
            </a:extLst>
          </p:cNvPr>
          <p:cNvSpPr>
            <a:spLocks noGrp="1"/>
          </p:cNvSpPr>
          <p:nvPr>
            <p:ph type="title"/>
          </p:nvPr>
        </p:nvSpPr>
        <p:spPr>
          <a:xfrm>
            <a:off x="581193" y="729658"/>
            <a:ext cx="11029616" cy="1279764"/>
          </a:xfrm>
        </p:spPr>
        <p:txBody>
          <a:bodyPr/>
          <a:lstStyle/>
          <a:p>
            <a:r>
              <a:rPr lang="en-US" b="1" dirty="0"/>
              <a:t>DATA </a:t>
            </a:r>
            <a:r>
              <a:rPr lang="en-US" b="1" dirty="0" err="1"/>
              <a:t>VISUALIzATION</a:t>
            </a:r>
            <a:br>
              <a:rPr lang="en-US" b="1" dirty="0"/>
            </a:br>
            <a:endParaRPr lang="en-US" b="1" dirty="0"/>
          </a:p>
        </p:txBody>
      </p:sp>
      <p:pic>
        <p:nvPicPr>
          <p:cNvPr id="4" name="Picture 3" descr="A graph with a number of missing numbers&#10;&#10;Description automatically generated">
            <a:extLst>
              <a:ext uri="{FF2B5EF4-FFF2-40B4-BE49-F238E27FC236}">
                <a16:creationId xmlns:a16="http://schemas.microsoft.com/office/drawing/2014/main" id="{259939FE-DC14-2FA6-18FB-177510340DB1}"/>
              </a:ext>
            </a:extLst>
          </p:cNvPr>
          <p:cNvPicPr>
            <a:picLocks noChangeAspect="1"/>
          </p:cNvPicPr>
          <p:nvPr/>
        </p:nvPicPr>
        <p:blipFill>
          <a:blip r:embed="rId4"/>
          <a:stretch>
            <a:fillRect/>
          </a:stretch>
        </p:blipFill>
        <p:spPr>
          <a:xfrm>
            <a:off x="490879" y="2167782"/>
            <a:ext cx="5684143" cy="3725017"/>
          </a:xfrm>
          <a:prstGeom prst="rect">
            <a:avLst/>
          </a:prstGeom>
        </p:spPr>
      </p:pic>
      <p:pic>
        <p:nvPicPr>
          <p:cNvPr id="6" name="Picture 5" descr="A graph with different colored bars&#10;&#10;Description automatically generated with medium confidence">
            <a:extLst>
              <a:ext uri="{FF2B5EF4-FFF2-40B4-BE49-F238E27FC236}">
                <a16:creationId xmlns:a16="http://schemas.microsoft.com/office/drawing/2014/main" id="{EFDEF743-F51D-3DB6-DBA1-CF250D4CF726}"/>
              </a:ext>
            </a:extLst>
          </p:cNvPr>
          <p:cNvPicPr>
            <a:picLocks noChangeAspect="1"/>
          </p:cNvPicPr>
          <p:nvPr/>
        </p:nvPicPr>
        <p:blipFill>
          <a:blip r:embed="rId5"/>
          <a:stretch>
            <a:fillRect/>
          </a:stretch>
        </p:blipFill>
        <p:spPr>
          <a:xfrm>
            <a:off x="6096000" y="2167783"/>
            <a:ext cx="5952280" cy="3725016"/>
          </a:xfrm>
          <a:prstGeom prst="rect">
            <a:avLst/>
          </a:prstGeom>
        </p:spPr>
      </p:pic>
      <p:pic>
        <p:nvPicPr>
          <p:cNvPr id="17" name="Audio 16">
            <a:extLst>
              <a:ext uri="{FF2B5EF4-FFF2-40B4-BE49-F238E27FC236}">
                <a16:creationId xmlns:a16="http://schemas.microsoft.com/office/drawing/2014/main" id="{237A976C-B80F-B7B6-6AD7-DE66A0ED4F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91863615"/>
      </p:ext>
    </p:extLst>
  </p:cSld>
  <p:clrMapOvr>
    <a:masterClrMapping/>
  </p:clrMapOvr>
  <mc:AlternateContent xmlns:mc="http://schemas.openxmlformats.org/markup-compatibility/2006">
    <mc:Choice xmlns:p14="http://schemas.microsoft.com/office/powerpoint/2010/main" Requires="p14">
      <p:transition spd="slow" p14:dur="2000" advTm="21539"/>
    </mc:Choice>
    <mc:Fallback>
      <p:transition spd="slow" advTm="215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8EEF90-8F4E-1362-5AEF-BED7D8ADBF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3E9FCC-70E4-5BD4-1D33-0FEB5219F94E}"/>
              </a:ext>
            </a:extLst>
          </p:cNvPr>
          <p:cNvSpPr>
            <a:spLocks noGrp="1"/>
          </p:cNvSpPr>
          <p:nvPr>
            <p:ph type="title"/>
          </p:nvPr>
        </p:nvSpPr>
        <p:spPr>
          <a:xfrm>
            <a:off x="581193" y="729658"/>
            <a:ext cx="11029616" cy="1279764"/>
          </a:xfrm>
        </p:spPr>
        <p:txBody>
          <a:bodyPr/>
          <a:lstStyle/>
          <a:p>
            <a:r>
              <a:rPr lang="en-US" b="1" dirty="0"/>
              <a:t>Data ANALYSIS</a:t>
            </a:r>
            <a:br>
              <a:rPr lang="en-US" b="1" dirty="0"/>
            </a:br>
            <a:endParaRPr lang="en-US" b="1" dirty="0"/>
          </a:p>
        </p:txBody>
      </p:sp>
      <p:pic>
        <p:nvPicPr>
          <p:cNvPr id="4" name="Picture 3">
            <a:extLst>
              <a:ext uri="{FF2B5EF4-FFF2-40B4-BE49-F238E27FC236}">
                <a16:creationId xmlns:a16="http://schemas.microsoft.com/office/drawing/2014/main" id="{AD69EB46-93CB-772A-4AFD-501F21D34EF1}"/>
              </a:ext>
            </a:extLst>
          </p:cNvPr>
          <p:cNvPicPr>
            <a:picLocks noChangeAspect="1"/>
          </p:cNvPicPr>
          <p:nvPr/>
        </p:nvPicPr>
        <p:blipFill>
          <a:blip r:embed="rId4"/>
          <a:stretch>
            <a:fillRect/>
          </a:stretch>
        </p:blipFill>
        <p:spPr>
          <a:xfrm>
            <a:off x="331421" y="2710542"/>
            <a:ext cx="10216835" cy="3118757"/>
          </a:xfrm>
          <a:prstGeom prst="rect">
            <a:avLst/>
          </a:prstGeom>
        </p:spPr>
      </p:pic>
      <p:pic>
        <p:nvPicPr>
          <p:cNvPr id="11" name="Audio 10">
            <a:extLst>
              <a:ext uri="{FF2B5EF4-FFF2-40B4-BE49-F238E27FC236}">
                <a16:creationId xmlns:a16="http://schemas.microsoft.com/office/drawing/2014/main" id="{D9B2635A-01EE-A7D0-57F3-4A1B851CAA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93093195"/>
      </p:ext>
    </p:extLst>
  </p:cSld>
  <p:clrMapOvr>
    <a:masterClrMapping/>
  </p:clrMapOvr>
  <mc:AlternateContent xmlns:mc="http://schemas.openxmlformats.org/markup-compatibility/2006">
    <mc:Choice xmlns:p14="http://schemas.microsoft.com/office/powerpoint/2010/main" Requires="p14">
      <p:transition spd="slow" p14:dur="2000" advTm="61636"/>
    </mc:Choice>
    <mc:Fallback>
      <p:transition spd="slow" advTm="61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F70462-582F-F0E3-C490-B0E133A53A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841D2B-3635-5D68-5613-2FAFB6AC6E59}"/>
              </a:ext>
            </a:extLst>
          </p:cNvPr>
          <p:cNvSpPr>
            <a:spLocks noGrp="1"/>
          </p:cNvSpPr>
          <p:nvPr>
            <p:ph type="title"/>
          </p:nvPr>
        </p:nvSpPr>
        <p:spPr>
          <a:xfrm>
            <a:off x="581193" y="729658"/>
            <a:ext cx="11029616" cy="1279764"/>
          </a:xfrm>
        </p:spPr>
        <p:txBody>
          <a:bodyPr/>
          <a:lstStyle/>
          <a:p>
            <a:r>
              <a:rPr lang="en-US" b="1" dirty="0"/>
              <a:t>Data ANALYSIS</a:t>
            </a:r>
            <a:br>
              <a:rPr lang="en-US" b="1" dirty="0"/>
            </a:br>
            <a:endParaRPr lang="en-US" b="1" dirty="0"/>
          </a:p>
        </p:txBody>
      </p:sp>
      <p:sp>
        <p:nvSpPr>
          <p:cNvPr id="5" name="TextBox 4">
            <a:extLst>
              <a:ext uri="{FF2B5EF4-FFF2-40B4-BE49-F238E27FC236}">
                <a16:creationId xmlns:a16="http://schemas.microsoft.com/office/drawing/2014/main" id="{783FEE69-FA70-4726-E40A-F6AFE6D0AF52}"/>
              </a:ext>
            </a:extLst>
          </p:cNvPr>
          <p:cNvSpPr txBox="1"/>
          <p:nvPr/>
        </p:nvSpPr>
        <p:spPr>
          <a:xfrm>
            <a:off x="880533" y="2088444"/>
            <a:ext cx="8940800" cy="677108"/>
          </a:xfrm>
          <a:prstGeom prst="rect">
            <a:avLst/>
          </a:prstGeom>
          <a:noFill/>
        </p:spPr>
        <p:txBody>
          <a:bodyPr wrap="square" rtlCol="0">
            <a:spAutoFit/>
          </a:bodyPr>
          <a:lstStyle/>
          <a:p>
            <a:r>
              <a:rPr kumimoji="0" lang="en-US" altLang="en-US" sz="1800" b="0" i="0" u="none" strike="noStrike" cap="none" normalizeH="0" baseline="0" dirty="0">
                <a:ln>
                  <a:noFill/>
                </a:ln>
                <a:solidFill>
                  <a:schemeClr val="tx1"/>
                </a:solidFill>
                <a:effectLst/>
                <a:latin typeface="Arial" panose="020B0604020202020204" pitchFamily="34" charset="0"/>
              </a:rPr>
              <a:t>The boxplot displays the distribution of bedroom counts </a:t>
            </a:r>
            <a:r>
              <a:rPr kumimoji="0" lang="en-US" altLang="en-US" sz="2000" b="0" i="0" u="none" strike="noStrike" cap="none" normalizeH="0" baseline="0" dirty="0">
                <a:ln>
                  <a:noFill/>
                </a:ln>
                <a:solidFill>
                  <a:schemeClr val="tx1"/>
                </a:solidFill>
                <a:effectLst/>
                <a:latin typeface="Arial" panose="020B0604020202020204" pitchFamily="34" charset="0"/>
              </a:rPr>
              <a:t>(</a:t>
            </a:r>
            <a:r>
              <a:rPr kumimoji="0" lang="en-US" altLang="en-US" sz="2000" b="0" i="0" u="none" strike="noStrike" cap="none" normalizeH="0" baseline="0" dirty="0" err="1">
                <a:ln>
                  <a:noFill/>
                </a:ln>
                <a:solidFill>
                  <a:schemeClr val="tx1"/>
                </a:solidFill>
                <a:effectLst/>
                <a:latin typeface="Arial Unicode MS"/>
              </a:rPr>
              <a:t>bedroomcnt</a:t>
            </a:r>
            <a:r>
              <a:rPr kumimoji="0" lang="en-US" altLang="en-US" sz="2000" b="0" i="0" u="none" strike="noStrike" cap="none" normalizeH="0" baseline="0" dirty="0">
                <a:ln>
                  <a:noFill/>
                </a:ln>
                <a:solidFill>
                  <a:schemeClr val="tx1"/>
                </a:solidFill>
                <a:effectLst/>
              </a:rPr>
              <a:t>) in the dataset </a:t>
            </a:r>
            <a:endParaRPr kumimoji="0" lang="en-US" altLang="en-US" sz="2000" b="0" i="0" u="none" strike="noStrike" cap="none" normalizeH="0" baseline="0" dirty="0">
              <a:ln>
                <a:noFill/>
              </a:ln>
              <a:solidFill>
                <a:schemeClr val="tx1"/>
              </a:solidFill>
              <a:effectLst/>
              <a:latin typeface="Arial" panose="020B0604020202020204" pitchFamily="34" charset="0"/>
            </a:endParaRPr>
          </a:p>
          <a:p>
            <a:endParaRPr lang="en-US" dirty="0"/>
          </a:p>
        </p:txBody>
      </p:sp>
      <p:sp>
        <p:nvSpPr>
          <p:cNvPr id="10" name="TextBox 9">
            <a:extLst>
              <a:ext uri="{FF2B5EF4-FFF2-40B4-BE49-F238E27FC236}">
                <a16:creationId xmlns:a16="http://schemas.microsoft.com/office/drawing/2014/main" id="{CFD69095-5BB0-5B05-BFCA-9A551710ABDB}"/>
              </a:ext>
            </a:extLst>
          </p:cNvPr>
          <p:cNvSpPr txBox="1"/>
          <p:nvPr/>
        </p:nvSpPr>
        <p:spPr>
          <a:xfrm>
            <a:off x="7248293" y="2844575"/>
            <a:ext cx="4537307" cy="3570208"/>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600" b="1" i="0" u="none" strike="noStrike" cap="none" normalizeH="0" baseline="0" dirty="0">
                <a:ln>
                  <a:noFill/>
                </a:ln>
                <a:solidFill>
                  <a:schemeClr val="tx1"/>
                </a:solidFill>
                <a:effectLst/>
                <a:latin typeface="Arial" panose="020B0604020202020204" pitchFamily="34" charset="0"/>
              </a:rPr>
              <a:t> Median (Central Line):</a:t>
            </a:r>
            <a:r>
              <a:rPr kumimoji="0" lang="en-US" altLang="en-US" sz="1600" b="0" i="0" u="none" strike="noStrike" cap="none" normalizeH="0" baseline="0" dirty="0">
                <a:ln>
                  <a:noFill/>
                </a:ln>
                <a:solidFill>
                  <a:schemeClr val="tx1"/>
                </a:solidFill>
                <a:effectLst/>
                <a:latin typeface="Arial" panose="020B0604020202020204" pitchFamily="34" charset="0"/>
              </a:rPr>
              <a:t> The median bedroom count is around 3, indicating this is the typical value. </a:t>
            </a: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600" b="1" i="0" u="none" strike="noStrike" cap="none" normalizeH="0" baseline="0" dirty="0">
                <a:ln>
                  <a:noFill/>
                </a:ln>
                <a:solidFill>
                  <a:schemeClr val="tx1"/>
                </a:solidFill>
                <a:effectLst/>
                <a:latin typeface="Arial" panose="020B0604020202020204" pitchFamily="34" charset="0"/>
              </a:rPr>
              <a:t> Interquartile Range (Box):</a:t>
            </a:r>
            <a:r>
              <a:rPr kumimoji="0" lang="en-US" altLang="en-US" sz="1600" b="0" i="0" u="none" strike="noStrike" cap="none" normalizeH="0" baseline="0" dirty="0">
                <a:ln>
                  <a:noFill/>
                </a:ln>
                <a:solidFill>
                  <a:schemeClr val="tx1"/>
                </a:solidFill>
                <a:effectLst/>
                <a:latin typeface="Arial" panose="020B0604020202020204" pitchFamily="34" charset="0"/>
              </a:rPr>
              <a:t> Most properties have between 2 to 4 bedrooms.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600" b="1" i="0" u="none" strike="noStrike" cap="none" normalizeH="0" baseline="0" dirty="0">
                <a:ln>
                  <a:noFill/>
                </a:ln>
                <a:solidFill>
                  <a:schemeClr val="tx1"/>
                </a:solidFill>
                <a:effectLst/>
                <a:latin typeface="Arial" panose="020B0604020202020204" pitchFamily="34" charset="0"/>
              </a:rPr>
              <a:t> Whiskers:</a:t>
            </a:r>
            <a:r>
              <a:rPr kumimoji="0" lang="en-US" altLang="en-US" sz="1600" b="0" i="0" u="none" strike="noStrike" cap="none" normalizeH="0" baseline="0" dirty="0">
                <a:ln>
                  <a:noFill/>
                </a:ln>
                <a:solidFill>
                  <a:schemeClr val="tx1"/>
                </a:solidFill>
                <a:effectLst/>
                <a:latin typeface="Arial" panose="020B0604020202020204" pitchFamily="34" charset="0"/>
              </a:rPr>
              <a:t> Show the range of typical bedroom counts, extending slightly beyond 5.</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600" b="1" i="0" u="none" strike="noStrike" cap="none" normalizeH="0" baseline="0" dirty="0">
                <a:ln>
                  <a:noFill/>
                </a:ln>
                <a:solidFill>
                  <a:schemeClr val="tx1"/>
                </a:solidFill>
                <a:effectLst/>
                <a:latin typeface="Arial" panose="020B0604020202020204" pitchFamily="34" charset="0"/>
              </a:rPr>
              <a:t> Outliers (Dots):</a:t>
            </a:r>
            <a:r>
              <a:rPr kumimoji="0" lang="en-US" altLang="en-US" sz="1600" b="0" i="0" u="none" strike="noStrike" cap="none" normalizeH="0" baseline="0" dirty="0">
                <a:ln>
                  <a:noFill/>
                </a:ln>
                <a:solidFill>
                  <a:schemeClr val="tx1"/>
                </a:solidFill>
                <a:effectLst/>
                <a:latin typeface="Arial" panose="020B0604020202020204" pitchFamily="34" charset="0"/>
              </a:rPr>
              <a:t> There are properties with an unusually high number of bedrooms (e.g., above 10 and up to 25). </a:t>
            </a:r>
          </a:p>
          <a:p>
            <a:endParaRPr lang="en-US" dirty="0"/>
          </a:p>
        </p:txBody>
      </p:sp>
      <p:pic>
        <p:nvPicPr>
          <p:cNvPr id="16" name="Picture 15" descr="A screenshot of a computer screen&#10;&#10;Description automatically generated">
            <a:extLst>
              <a:ext uri="{FF2B5EF4-FFF2-40B4-BE49-F238E27FC236}">
                <a16:creationId xmlns:a16="http://schemas.microsoft.com/office/drawing/2014/main" id="{307BC173-7F0F-BAFA-4A6B-24A7B76B2AD1}"/>
              </a:ext>
            </a:extLst>
          </p:cNvPr>
          <p:cNvPicPr>
            <a:picLocks noChangeAspect="1"/>
          </p:cNvPicPr>
          <p:nvPr/>
        </p:nvPicPr>
        <p:blipFill>
          <a:blip r:embed="rId4"/>
          <a:stretch>
            <a:fillRect/>
          </a:stretch>
        </p:blipFill>
        <p:spPr>
          <a:xfrm>
            <a:off x="581193" y="2713439"/>
            <a:ext cx="6504729" cy="3701344"/>
          </a:xfrm>
          <a:prstGeom prst="rect">
            <a:avLst/>
          </a:prstGeom>
        </p:spPr>
      </p:pic>
      <p:pic>
        <p:nvPicPr>
          <p:cNvPr id="9" name="Audio 8">
            <a:extLst>
              <a:ext uri="{FF2B5EF4-FFF2-40B4-BE49-F238E27FC236}">
                <a16:creationId xmlns:a16="http://schemas.microsoft.com/office/drawing/2014/main" id="{ABF2280D-810C-BFB8-C996-619D01FBC9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7767253"/>
      </p:ext>
    </p:extLst>
  </p:cSld>
  <p:clrMapOvr>
    <a:masterClrMapping/>
  </p:clrMapOvr>
  <mc:AlternateContent xmlns:mc="http://schemas.openxmlformats.org/markup-compatibility/2006">
    <mc:Choice xmlns:p14="http://schemas.microsoft.com/office/powerpoint/2010/main" Requires="p14">
      <p:transition spd="slow" p14:dur="2000" advTm="73668"/>
    </mc:Choice>
    <mc:Fallback>
      <p:transition spd="slow" advTm="73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72DFFD-7C5B-B9FD-5382-F09610E03E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32E7C7-03CB-2A52-544C-0DB4B05B629F}"/>
              </a:ext>
            </a:extLst>
          </p:cNvPr>
          <p:cNvSpPr>
            <a:spLocks noGrp="1"/>
          </p:cNvSpPr>
          <p:nvPr>
            <p:ph type="title"/>
          </p:nvPr>
        </p:nvSpPr>
        <p:spPr>
          <a:xfrm>
            <a:off x="581193" y="729658"/>
            <a:ext cx="11029616" cy="1279764"/>
          </a:xfrm>
        </p:spPr>
        <p:txBody>
          <a:bodyPr/>
          <a:lstStyle/>
          <a:p>
            <a:r>
              <a:rPr lang="en-US" b="1" dirty="0"/>
              <a:t>Data ANALYSIS</a:t>
            </a:r>
            <a:br>
              <a:rPr lang="en-US" b="1" dirty="0"/>
            </a:br>
            <a:endParaRPr lang="en-US" b="1" dirty="0"/>
          </a:p>
        </p:txBody>
      </p:sp>
      <p:sp>
        <p:nvSpPr>
          <p:cNvPr id="5" name="TextBox 4">
            <a:extLst>
              <a:ext uri="{FF2B5EF4-FFF2-40B4-BE49-F238E27FC236}">
                <a16:creationId xmlns:a16="http://schemas.microsoft.com/office/drawing/2014/main" id="{38C54B51-E1FD-1CDB-DF24-B89CD5362139}"/>
              </a:ext>
            </a:extLst>
          </p:cNvPr>
          <p:cNvSpPr txBox="1"/>
          <p:nvPr/>
        </p:nvSpPr>
        <p:spPr>
          <a:xfrm>
            <a:off x="880533" y="2088444"/>
            <a:ext cx="8940800" cy="646331"/>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The bar plot displays the distribution of bathroom counts (</a:t>
            </a:r>
            <a:r>
              <a:rPr kumimoji="0" lang="en-US" altLang="en-US" b="0" i="0" u="none" strike="noStrike" cap="none" normalizeH="0" baseline="0" dirty="0" err="1">
                <a:ln>
                  <a:noFill/>
                </a:ln>
                <a:solidFill>
                  <a:schemeClr val="tx1"/>
                </a:solidFill>
                <a:effectLst/>
                <a:latin typeface="Arial Unicode MS"/>
              </a:rPr>
              <a:t>bathroomcnt</a:t>
            </a:r>
            <a:r>
              <a:rPr kumimoji="0" lang="en-US" altLang="en-US" b="0" i="0" u="none" strike="noStrike" cap="none" normalizeH="0" baseline="0" dirty="0">
                <a:ln>
                  <a:noFill/>
                </a:ln>
                <a:solidFill>
                  <a:schemeClr val="tx1"/>
                </a:solidFill>
                <a:effectLst/>
              </a:rPr>
              <a:t>) in the dataset </a:t>
            </a:r>
            <a:endParaRPr kumimoji="0" lang="en-US" altLang="en-US" b="0" i="0" u="none" strike="noStrike" cap="none" normalizeH="0" baseline="0" dirty="0">
              <a:ln>
                <a:noFill/>
              </a:ln>
              <a:solidFill>
                <a:schemeClr val="tx1"/>
              </a:solidFill>
              <a:effectLst/>
              <a:latin typeface="Arial" panose="020B0604020202020204" pitchFamily="34" charset="0"/>
            </a:endParaRPr>
          </a:p>
          <a:p>
            <a:endParaRPr lang="en-US" dirty="0"/>
          </a:p>
        </p:txBody>
      </p:sp>
      <p:sp>
        <p:nvSpPr>
          <p:cNvPr id="10" name="TextBox 9">
            <a:extLst>
              <a:ext uri="{FF2B5EF4-FFF2-40B4-BE49-F238E27FC236}">
                <a16:creationId xmlns:a16="http://schemas.microsoft.com/office/drawing/2014/main" id="{F5C8F30E-7C4A-B570-9F0D-DB5692377614}"/>
              </a:ext>
            </a:extLst>
          </p:cNvPr>
          <p:cNvSpPr txBox="1"/>
          <p:nvPr/>
        </p:nvSpPr>
        <p:spPr>
          <a:xfrm>
            <a:off x="7248293" y="2844575"/>
            <a:ext cx="4537307" cy="3077766"/>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600" b="1" i="0" u="none" strike="noStrike" cap="none" normalizeH="0" baseline="0" dirty="0">
                <a:ln>
                  <a:noFill/>
                </a:ln>
                <a:solidFill>
                  <a:schemeClr val="tx1"/>
                </a:solidFill>
                <a:effectLst/>
                <a:latin typeface="Arial" panose="020B0604020202020204" pitchFamily="34" charset="0"/>
              </a:rPr>
              <a:t>Most Common Values:</a:t>
            </a:r>
            <a:r>
              <a:rPr kumimoji="0" lang="en-US" altLang="en-US" sz="1600" b="0" i="0" u="none" strike="noStrike" cap="none" normalizeH="0" baseline="0" dirty="0">
                <a:ln>
                  <a:noFill/>
                </a:ln>
                <a:solidFill>
                  <a:schemeClr val="tx1"/>
                </a:solidFill>
                <a:effectLst/>
                <a:latin typeface="Arial" panose="020B0604020202020204" pitchFamily="34" charset="0"/>
              </a:rPr>
              <a:t> Properties with 2 bathrooms are the most frequent, followed by 1 and 3 bathrooms. </a:t>
            </a: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600" b="1" i="0" u="none" strike="noStrike" cap="none" normalizeH="0" baseline="0" dirty="0">
                <a:ln>
                  <a:noFill/>
                </a:ln>
                <a:solidFill>
                  <a:schemeClr val="tx1"/>
                </a:solidFill>
                <a:effectLst/>
                <a:latin typeface="Arial" panose="020B0604020202020204" pitchFamily="34" charset="0"/>
              </a:rPr>
              <a:t>Range:</a:t>
            </a:r>
            <a:r>
              <a:rPr kumimoji="0" lang="en-US" altLang="en-US" sz="1600" b="0" i="0" u="none" strike="noStrike" cap="none" normalizeH="0" baseline="0" dirty="0">
                <a:ln>
                  <a:noFill/>
                </a:ln>
                <a:solidFill>
                  <a:schemeClr val="tx1"/>
                </a:solidFill>
                <a:effectLst/>
                <a:latin typeface="Arial" panose="020B0604020202020204" pitchFamily="34" charset="0"/>
              </a:rPr>
              <a:t> The bathroom count ranges from 0 to 31, but higher counts (above 6) are extremely rare.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600" b="1" i="0" u="none" strike="noStrike" cap="none" normalizeH="0" baseline="0" dirty="0">
                <a:ln>
                  <a:noFill/>
                </a:ln>
                <a:solidFill>
                  <a:schemeClr val="tx1"/>
                </a:solidFill>
                <a:effectLst/>
                <a:latin typeface="Arial" panose="020B0604020202020204" pitchFamily="34" charset="0"/>
              </a:rPr>
              <a:t>Skewness:</a:t>
            </a:r>
            <a:r>
              <a:rPr kumimoji="0" lang="en-US" altLang="en-US" sz="1600" b="0" i="0" u="none" strike="noStrike" cap="none" normalizeH="0" baseline="0" dirty="0">
                <a:ln>
                  <a:noFill/>
                </a:ln>
                <a:solidFill>
                  <a:schemeClr val="tx1"/>
                </a:solidFill>
                <a:effectLst/>
                <a:latin typeface="Arial" panose="020B0604020202020204" pitchFamily="34" charset="0"/>
              </a:rPr>
              <a:t> The data is highly skewed toward properties with fewer bathrooms, indicating most homes have between 1 and 3 bathrooms. </a:t>
            </a:r>
          </a:p>
          <a:p>
            <a:endParaRPr lang="en-US" dirty="0"/>
          </a:p>
        </p:txBody>
      </p:sp>
      <p:pic>
        <p:nvPicPr>
          <p:cNvPr id="12" name="Picture 11" descr="A graph of a bathroom count&#10;&#10;Description automatically generated">
            <a:extLst>
              <a:ext uri="{FF2B5EF4-FFF2-40B4-BE49-F238E27FC236}">
                <a16:creationId xmlns:a16="http://schemas.microsoft.com/office/drawing/2014/main" id="{728E8062-D791-D242-6441-4E0720FFAA41}"/>
              </a:ext>
            </a:extLst>
          </p:cNvPr>
          <p:cNvPicPr>
            <a:picLocks noChangeAspect="1"/>
          </p:cNvPicPr>
          <p:nvPr/>
        </p:nvPicPr>
        <p:blipFill>
          <a:blip r:embed="rId4"/>
          <a:stretch>
            <a:fillRect/>
          </a:stretch>
        </p:blipFill>
        <p:spPr>
          <a:xfrm>
            <a:off x="880533" y="2558133"/>
            <a:ext cx="5844666" cy="3570209"/>
          </a:xfrm>
          <a:prstGeom prst="rect">
            <a:avLst/>
          </a:prstGeom>
        </p:spPr>
      </p:pic>
      <p:pic>
        <p:nvPicPr>
          <p:cNvPr id="9" name="Audio 8">
            <a:extLst>
              <a:ext uri="{FF2B5EF4-FFF2-40B4-BE49-F238E27FC236}">
                <a16:creationId xmlns:a16="http://schemas.microsoft.com/office/drawing/2014/main" id="{8B2EC10A-ACD9-0705-740C-41F72C3575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33033321"/>
      </p:ext>
    </p:extLst>
  </p:cSld>
  <p:clrMapOvr>
    <a:masterClrMapping/>
  </p:clrMapOvr>
  <mc:AlternateContent xmlns:mc="http://schemas.openxmlformats.org/markup-compatibility/2006">
    <mc:Choice xmlns:p14="http://schemas.microsoft.com/office/powerpoint/2010/main" Requires="p14">
      <p:transition spd="slow" p14:dur="2000" advTm="69001"/>
    </mc:Choice>
    <mc:Fallback>
      <p:transition spd="slow" advTm="69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75164F-9A16-FE81-A227-31AD69DEF4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DCA03F-BF44-E10A-C327-B5D59634FDB4}"/>
              </a:ext>
            </a:extLst>
          </p:cNvPr>
          <p:cNvSpPr>
            <a:spLocks noGrp="1"/>
          </p:cNvSpPr>
          <p:nvPr>
            <p:ph type="title"/>
          </p:nvPr>
        </p:nvSpPr>
        <p:spPr>
          <a:xfrm>
            <a:off x="581193" y="729658"/>
            <a:ext cx="11029616" cy="1279764"/>
          </a:xfrm>
        </p:spPr>
        <p:txBody>
          <a:bodyPr/>
          <a:lstStyle/>
          <a:p>
            <a:r>
              <a:rPr lang="en-US" b="1" dirty="0"/>
              <a:t>Data ANALYSIS</a:t>
            </a:r>
            <a:br>
              <a:rPr lang="en-US" b="1" dirty="0"/>
            </a:br>
            <a:endParaRPr lang="en-US" b="1" dirty="0"/>
          </a:p>
        </p:txBody>
      </p:sp>
      <p:sp>
        <p:nvSpPr>
          <p:cNvPr id="5" name="TextBox 4">
            <a:extLst>
              <a:ext uri="{FF2B5EF4-FFF2-40B4-BE49-F238E27FC236}">
                <a16:creationId xmlns:a16="http://schemas.microsoft.com/office/drawing/2014/main" id="{8A9F24E8-3AE5-34C3-B55E-3FA4DD6075E2}"/>
              </a:ext>
            </a:extLst>
          </p:cNvPr>
          <p:cNvSpPr txBox="1"/>
          <p:nvPr/>
        </p:nvSpPr>
        <p:spPr>
          <a:xfrm>
            <a:off x="807429" y="2009422"/>
            <a:ext cx="10504037" cy="646331"/>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The two plots provide insights into the distribution of full bathroom counts (</a:t>
            </a:r>
            <a:r>
              <a:rPr kumimoji="0" lang="en-US" altLang="en-US" b="0" i="0" u="none" strike="noStrike" cap="none" normalizeH="0" baseline="0" dirty="0" err="1">
                <a:ln>
                  <a:noFill/>
                </a:ln>
                <a:solidFill>
                  <a:schemeClr val="tx1"/>
                </a:solidFill>
                <a:effectLst/>
                <a:latin typeface="Arial Unicode MS"/>
              </a:rPr>
              <a:t>fullbathcnt</a:t>
            </a:r>
            <a:r>
              <a:rPr kumimoji="0" lang="en-US" altLang="en-US" b="0" i="0" u="none" strike="noStrike" cap="none" normalizeH="0" baseline="0" dirty="0">
                <a:ln>
                  <a:noFill/>
                </a:ln>
                <a:solidFill>
                  <a:schemeClr val="tx1"/>
                </a:solidFill>
                <a:effectLst/>
              </a:rPr>
              <a:t>) in the dataset. </a:t>
            </a:r>
            <a:endParaRPr kumimoji="0" lang="en-US" altLang="en-US" b="0" i="0" u="none" strike="noStrike" cap="none" normalizeH="0" baseline="0" dirty="0">
              <a:ln>
                <a:noFill/>
              </a:ln>
              <a:solidFill>
                <a:schemeClr val="tx1"/>
              </a:solidFill>
              <a:effectLst/>
              <a:latin typeface="Arial" panose="020B0604020202020204" pitchFamily="34" charset="0"/>
            </a:endParaRPr>
          </a:p>
          <a:p>
            <a:endParaRPr lang="en-US" dirty="0"/>
          </a:p>
        </p:txBody>
      </p:sp>
      <p:sp>
        <p:nvSpPr>
          <p:cNvPr id="10" name="TextBox 9">
            <a:extLst>
              <a:ext uri="{FF2B5EF4-FFF2-40B4-BE49-F238E27FC236}">
                <a16:creationId xmlns:a16="http://schemas.microsoft.com/office/drawing/2014/main" id="{21B3E85C-B3AC-590C-D20E-2B0178AF2333}"/>
              </a:ext>
            </a:extLst>
          </p:cNvPr>
          <p:cNvSpPr txBox="1"/>
          <p:nvPr/>
        </p:nvSpPr>
        <p:spPr>
          <a:xfrm>
            <a:off x="7002966" y="2777764"/>
            <a:ext cx="4849541" cy="3077766"/>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Bar Plot: Full Bath Count</a:t>
            </a:r>
          </a:p>
          <a:p>
            <a:endParaRPr lang="en-US" sz="1600" b="1" dirty="0">
              <a:latin typeface="Arial" panose="020B0604020202020204" pitchFamily="34" charset="0"/>
              <a:cs typeface="Arial" panose="020B0604020202020204" pitchFamily="34" charset="0"/>
            </a:endParaRPr>
          </a:p>
          <a:p>
            <a:pPr>
              <a:buFont typeface="+mj-lt"/>
              <a:buAutoNum type="arabicPeriod"/>
            </a:pPr>
            <a:r>
              <a:rPr lang="en-US" sz="1600" b="1" dirty="0">
                <a:latin typeface="Arial" panose="020B0604020202020204" pitchFamily="34" charset="0"/>
                <a:cs typeface="Arial" panose="020B0604020202020204" pitchFamily="34" charset="0"/>
              </a:rPr>
              <a:t>Most Common Counts:</a:t>
            </a:r>
            <a:r>
              <a:rPr lang="en-US" sz="1600" dirty="0">
                <a:latin typeface="Arial" panose="020B0604020202020204" pitchFamily="34" charset="0"/>
                <a:cs typeface="Arial" panose="020B0604020202020204" pitchFamily="34" charset="0"/>
              </a:rPr>
              <a:t> Properties with 2 full bathrooms dominate, followed by those with 1 and 3 bathrooms.</a:t>
            </a:r>
          </a:p>
          <a:p>
            <a:pPr>
              <a:buFont typeface="+mj-lt"/>
              <a:buAutoNum type="arabicPeriod"/>
            </a:pPr>
            <a:endParaRPr lang="en-US" sz="1600" dirty="0">
              <a:latin typeface="Arial" panose="020B0604020202020204" pitchFamily="34" charset="0"/>
              <a:cs typeface="Arial" panose="020B0604020202020204" pitchFamily="34" charset="0"/>
            </a:endParaRPr>
          </a:p>
          <a:p>
            <a:pPr>
              <a:buFont typeface="+mj-lt"/>
              <a:buAutoNum type="arabicPeriod"/>
            </a:pPr>
            <a:r>
              <a:rPr lang="en-US" sz="1600" b="1" dirty="0">
                <a:latin typeface="Arial" panose="020B0604020202020204" pitchFamily="34" charset="0"/>
                <a:cs typeface="Arial" panose="020B0604020202020204" pitchFamily="34" charset="0"/>
              </a:rPr>
              <a:t>Range:</a:t>
            </a:r>
            <a:r>
              <a:rPr lang="en-US" sz="1600" dirty="0">
                <a:latin typeface="Arial" panose="020B0604020202020204" pitchFamily="34" charset="0"/>
                <a:cs typeface="Arial" panose="020B0604020202020204" pitchFamily="34" charset="0"/>
              </a:rPr>
              <a:t> Counts go up to 31, but values beyond 5 are rare.</a:t>
            </a:r>
          </a:p>
          <a:p>
            <a:pPr>
              <a:buFont typeface="+mj-lt"/>
              <a:buAutoNum type="arabicPeriod"/>
            </a:pPr>
            <a:endParaRPr lang="en-US" sz="1600" dirty="0">
              <a:latin typeface="Arial" panose="020B0604020202020204" pitchFamily="34" charset="0"/>
              <a:cs typeface="Arial" panose="020B0604020202020204" pitchFamily="34" charset="0"/>
            </a:endParaRPr>
          </a:p>
          <a:p>
            <a:pPr>
              <a:buFont typeface="+mj-lt"/>
              <a:buAutoNum type="arabicPeriod"/>
            </a:pPr>
            <a:r>
              <a:rPr lang="en-US" sz="1600" b="1" dirty="0">
                <a:latin typeface="Arial" panose="020B0604020202020204" pitchFamily="34" charset="0"/>
                <a:cs typeface="Arial" panose="020B0604020202020204" pitchFamily="34" charset="0"/>
              </a:rPr>
              <a:t>Skewness:</a:t>
            </a:r>
            <a:r>
              <a:rPr lang="en-US" sz="1600" dirty="0">
                <a:latin typeface="Arial" panose="020B0604020202020204" pitchFamily="34" charset="0"/>
                <a:cs typeface="Arial" panose="020B0604020202020204" pitchFamily="34" charset="0"/>
              </a:rPr>
              <a:t> The data is heavily skewed toward properties with fewer full bathrooms.</a:t>
            </a:r>
          </a:p>
          <a:p>
            <a:endParaRPr lang="en-US" dirty="0"/>
          </a:p>
        </p:txBody>
      </p:sp>
      <p:pic>
        <p:nvPicPr>
          <p:cNvPr id="18" name="Picture 17">
            <a:extLst>
              <a:ext uri="{FF2B5EF4-FFF2-40B4-BE49-F238E27FC236}">
                <a16:creationId xmlns:a16="http://schemas.microsoft.com/office/drawing/2014/main" id="{E0D3EA6F-9A56-97D9-41A7-67E55F3E4A15}"/>
              </a:ext>
            </a:extLst>
          </p:cNvPr>
          <p:cNvPicPr>
            <a:picLocks noChangeAspect="1"/>
          </p:cNvPicPr>
          <p:nvPr/>
        </p:nvPicPr>
        <p:blipFill>
          <a:blip r:embed="rId4"/>
          <a:stretch>
            <a:fillRect/>
          </a:stretch>
        </p:blipFill>
        <p:spPr>
          <a:xfrm>
            <a:off x="880533" y="2596566"/>
            <a:ext cx="5652339" cy="3380975"/>
          </a:xfrm>
          <a:prstGeom prst="rect">
            <a:avLst/>
          </a:prstGeom>
        </p:spPr>
      </p:pic>
      <p:pic>
        <p:nvPicPr>
          <p:cNvPr id="9" name="Audio 8">
            <a:extLst>
              <a:ext uri="{FF2B5EF4-FFF2-40B4-BE49-F238E27FC236}">
                <a16:creationId xmlns:a16="http://schemas.microsoft.com/office/drawing/2014/main" id="{F0BD92A7-5026-80A3-EE71-6071E7DA7F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42098253"/>
      </p:ext>
    </p:extLst>
  </p:cSld>
  <p:clrMapOvr>
    <a:masterClrMapping/>
  </p:clrMapOvr>
  <mc:AlternateContent xmlns:mc="http://schemas.openxmlformats.org/markup-compatibility/2006">
    <mc:Choice xmlns:p14="http://schemas.microsoft.com/office/powerpoint/2010/main" Requires="p14">
      <p:transition spd="slow" p14:dur="2000" advTm="55180"/>
    </mc:Choice>
    <mc:Fallback>
      <p:transition spd="slow" advTm="551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A28F39-5A0A-4076-B981-859AD687DD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34A055-7622-1433-BF0D-B8A1F656A5E0}"/>
              </a:ext>
            </a:extLst>
          </p:cNvPr>
          <p:cNvSpPr>
            <a:spLocks noGrp="1"/>
          </p:cNvSpPr>
          <p:nvPr>
            <p:ph type="title"/>
          </p:nvPr>
        </p:nvSpPr>
        <p:spPr>
          <a:xfrm>
            <a:off x="581193" y="729658"/>
            <a:ext cx="11029616" cy="1279764"/>
          </a:xfrm>
        </p:spPr>
        <p:txBody>
          <a:bodyPr/>
          <a:lstStyle/>
          <a:p>
            <a:r>
              <a:rPr lang="en-US" b="1" dirty="0"/>
              <a:t>Data ANALYSIS</a:t>
            </a:r>
            <a:br>
              <a:rPr lang="en-US" b="1" dirty="0"/>
            </a:br>
            <a:endParaRPr lang="en-US" b="1" dirty="0"/>
          </a:p>
        </p:txBody>
      </p:sp>
      <p:sp>
        <p:nvSpPr>
          <p:cNvPr id="5" name="TextBox 4">
            <a:extLst>
              <a:ext uri="{FF2B5EF4-FFF2-40B4-BE49-F238E27FC236}">
                <a16:creationId xmlns:a16="http://schemas.microsoft.com/office/drawing/2014/main" id="{D918B7AF-20C4-75BD-86E7-5B2F58DCDBF6}"/>
              </a:ext>
            </a:extLst>
          </p:cNvPr>
          <p:cNvSpPr txBox="1"/>
          <p:nvPr/>
        </p:nvSpPr>
        <p:spPr>
          <a:xfrm>
            <a:off x="807429" y="2009422"/>
            <a:ext cx="10504037" cy="646331"/>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The two plots provide insights into the distribution of full bathroom counts (</a:t>
            </a:r>
            <a:r>
              <a:rPr kumimoji="0" lang="en-US" altLang="en-US" b="0" i="0" u="none" strike="noStrike" cap="none" normalizeH="0" baseline="0" dirty="0" err="1">
                <a:ln>
                  <a:noFill/>
                </a:ln>
                <a:solidFill>
                  <a:schemeClr val="tx1"/>
                </a:solidFill>
                <a:effectLst/>
                <a:latin typeface="Arial Unicode MS"/>
              </a:rPr>
              <a:t>fullbathcnt</a:t>
            </a:r>
            <a:r>
              <a:rPr kumimoji="0" lang="en-US" altLang="en-US" b="0" i="0" u="none" strike="noStrike" cap="none" normalizeH="0" baseline="0" dirty="0">
                <a:ln>
                  <a:noFill/>
                </a:ln>
                <a:solidFill>
                  <a:schemeClr val="tx1"/>
                </a:solidFill>
                <a:effectLst/>
              </a:rPr>
              <a:t>) in the dataset. </a:t>
            </a:r>
            <a:endParaRPr kumimoji="0" lang="en-US" altLang="en-US" b="0" i="0" u="none" strike="noStrike" cap="none" normalizeH="0" baseline="0" dirty="0">
              <a:ln>
                <a:noFill/>
              </a:ln>
              <a:solidFill>
                <a:schemeClr val="tx1"/>
              </a:solidFill>
              <a:effectLst/>
              <a:latin typeface="Arial" panose="020B0604020202020204" pitchFamily="34" charset="0"/>
            </a:endParaRPr>
          </a:p>
          <a:p>
            <a:endParaRPr lang="en-US" dirty="0"/>
          </a:p>
        </p:txBody>
      </p:sp>
      <p:sp>
        <p:nvSpPr>
          <p:cNvPr id="10" name="TextBox 9">
            <a:extLst>
              <a:ext uri="{FF2B5EF4-FFF2-40B4-BE49-F238E27FC236}">
                <a16:creationId xmlns:a16="http://schemas.microsoft.com/office/drawing/2014/main" id="{7262534B-543A-617B-C92B-6C6F320FE1E2}"/>
              </a:ext>
            </a:extLst>
          </p:cNvPr>
          <p:cNvSpPr txBox="1"/>
          <p:nvPr/>
        </p:nvSpPr>
        <p:spPr>
          <a:xfrm>
            <a:off x="7002966" y="2777764"/>
            <a:ext cx="4849541" cy="3077766"/>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Bar Plot: Full Bath Count</a:t>
            </a:r>
          </a:p>
          <a:p>
            <a:endParaRPr lang="en-US" sz="1600" b="1" dirty="0">
              <a:latin typeface="Arial" panose="020B0604020202020204" pitchFamily="34" charset="0"/>
              <a:cs typeface="Arial" panose="020B0604020202020204" pitchFamily="34" charset="0"/>
            </a:endParaRPr>
          </a:p>
          <a:p>
            <a:pPr>
              <a:buFont typeface="+mj-lt"/>
              <a:buAutoNum type="arabicPeriod"/>
            </a:pPr>
            <a:r>
              <a:rPr lang="en-US" sz="1600" b="1" dirty="0">
                <a:latin typeface="Arial" panose="020B0604020202020204" pitchFamily="34" charset="0"/>
                <a:cs typeface="Arial" panose="020B0604020202020204" pitchFamily="34" charset="0"/>
              </a:rPr>
              <a:t>Most Common Counts:</a:t>
            </a:r>
            <a:r>
              <a:rPr lang="en-US" sz="1600" dirty="0">
                <a:latin typeface="Arial" panose="020B0604020202020204" pitchFamily="34" charset="0"/>
                <a:cs typeface="Arial" panose="020B0604020202020204" pitchFamily="34" charset="0"/>
              </a:rPr>
              <a:t> Properties with 2 full bathrooms dominate, followed by those with 1 and 3 bathrooms.</a:t>
            </a:r>
          </a:p>
          <a:p>
            <a:pPr>
              <a:buFont typeface="+mj-lt"/>
              <a:buAutoNum type="arabicPeriod"/>
            </a:pPr>
            <a:endParaRPr lang="en-US" sz="1600" dirty="0">
              <a:latin typeface="Arial" panose="020B0604020202020204" pitchFamily="34" charset="0"/>
              <a:cs typeface="Arial" panose="020B0604020202020204" pitchFamily="34" charset="0"/>
            </a:endParaRPr>
          </a:p>
          <a:p>
            <a:pPr>
              <a:buFont typeface="+mj-lt"/>
              <a:buAutoNum type="arabicPeriod"/>
            </a:pPr>
            <a:r>
              <a:rPr lang="en-US" sz="1600" b="1" dirty="0">
                <a:latin typeface="Arial" panose="020B0604020202020204" pitchFamily="34" charset="0"/>
                <a:cs typeface="Arial" panose="020B0604020202020204" pitchFamily="34" charset="0"/>
              </a:rPr>
              <a:t>Range:</a:t>
            </a:r>
            <a:r>
              <a:rPr lang="en-US" sz="1600" dirty="0">
                <a:latin typeface="Arial" panose="020B0604020202020204" pitchFamily="34" charset="0"/>
                <a:cs typeface="Arial" panose="020B0604020202020204" pitchFamily="34" charset="0"/>
              </a:rPr>
              <a:t> Counts go up to 31, but values beyond 5 are rare.</a:t>
            </a:r>
          </a:p>
          <a:p>
            <a:pPr>
              <a:buFont typeface="+mj-lt"/>
              <a:buAutoNum type="arabicPeriod"/>
            </a:pPr>
            <a:endParaRPr lang="en-US" sz="1600" dirty="0">
              <a:latin typeface="Arial" panose="020B0604020202020204" pitchFamily="34" charset="0"/>
              <a:cs typeface="Arial" panose="020B0604020202020204" pitchFamily="34" charset="0"/>
            </a:endParaRPr>
          </a:p>
          <a:p>
            <a:pPr>
              <a:buFont typeface="+mj-lt"/>
              <a:buAutoNum type="arabicPeriod"/>
            </a:pPr>
            <a:r>
              <a:rPr lang="en-US" sz="1600" b="1" dirty="0">
                <a:latin typeface="Arial" panose="020B0604020202020204" pitchFamily="34" charset="0"/>
                <a:cs typeface="Arial" panose="020B0604020202020204" pitchFamily="34" charset="0"/>
              </a:rPr>
              <a:t>Skewness:</a:t>
            </a:r>
            <a:r>
              <a:rPr lang="en-US" sz="1600" dirty="0">
                <a:latin typeface="Arial" panose="020B0604020202020204" pitchFamily="34" charset="0"/>
                <a:cs typeface="Arial" panose="020B0604020202020204" pitchFamily="34" charset="0"/>
              </a:rPr>
              <a:t> The data is heavily skewed toward properties with fewer full bathrooms.</a:t>
            </a:r>
          </a:p>
          <a:p>
            <a:endParaRPr lang="en-US" dirty="0"/>
          </a:p>
        </p:txBody>
      </p:sp>
      <p:pic>
        <p:nvPicPr>
          <p:cNvPr id="18" name="Picture 17">
            <a:extLst>
              <a:ext uri="{FF2B5EF4-FFF2-40B4-BE49-F238E27FC236}">
                <a16:creationId xmlns:a16="http://schemas.microsoft.com/office/drawing/2014/main" id="{2C040408-D924-26E0-3473-EF636229F5CF}"/>
              </a:ext>
            </a:extLst>
          </p:cNvPr>
          <p:cNvPicPr>
            <a:picLocks noChangeAspect="1"/>
          </p:cNvPicPr>
          <p:nvPr/>
        </p:nvPicPr>
        <p:blipFill>
          <a:blip r:embed="rId2"/>
          <a:stretch>
            <a:fillRect/>
          </a:stretch>
        </p:blipFill>
        <p:spPr>
          <a:xfrm>
            <a:off x="880533" y="2596566"/>
            <a:ext cx="5652339" cy="3380975"/>
          </a:xfrm>
          <a:prstGeom prst="rect">
            <a:avLst/>
          </a:prstGeom>
        </p:spPr>
      </p:pic>
    </p:spTree>
    <p:extLst>
      <p:ext uri="{BB962C8B-B14F-4D97-AF65-F5344CB8AC3E}">
        <p14:creationId xmlns:p14="http://schemas.microsoft.com/office/powerpoint/2010/main" val="3675190509"/>
      </p:ext>
    </p:extLst>
  </p:cSld>
  <p:clrMapOvr>
    <a:masterClrMapping/>
  </p:clrMapOvr>
</p:sld>
</file>

<file path=ppt/theme/theme1.xml><?xml version="1.0" encoding="utf-8"?>
<a:theme xmlns:a="http://schemas.openxmlformats.org/drawingml/2006/main" name="Custom">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08D75CB0-AD9B-4834-8559-901094BB0AB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92209EB-3212-4116-B574-D1F56C7C49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42D3C2F-55A5-48C0-9D5A-95C7FF0389D0}">
  <ds:schemaRefs>
    <ds:schemaRef ds:uri="http://schemas.microsoft.com/sharepoint/v3/contenttype/forms"/>
  </ds:schemaRefs>
</ds:datastoreItem>
</file>

<file path=customXml/itemProps3.xml><?xml version="1.0" encoding="utf-8"?>
<ds:datastoreItem xmlns:ds="http://schemas.openxmlformats.org/officeDocument/2006/customXml" ds:itemID="{3791575F-4C21-47C4-8D13-EB9BE66B536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Tech design</Template>
  <TotalTime>105</TotalTime>
  <Words>788</Words>
  <Application>Microsoft Macintosh PowerPoint</Application>
  <PresentationFormat>Widescreen</PresentationFormat>
  <Paragraphs>148</Paragraphs>
  <Slides>15</Slides>
  <Notes>4</Notes>
  <HiddenSlides>0</HiddenSlides>
  <MMClips>13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 Unicode MS</vt:lpstr>
      <vt:lpstr>Arial</vt:lpstr>
      <vt:lpstr>Calibri</vt:lpstr>
      <vt:lpstr>Gill Sans MT</vt:lpstr>
      <vt:lpstr>Wingdings 2</vt:lpstr>
      <vt:lpstr>Custom</vt:lpstr>
      <vt:lpstr>Analyzing Real-Estate Trends with Zestimate Data</vt:lpstr>
      <vt:lpstr>Data Source &amp; Project Goal </vt:lpstr>
      <vt:lpstr>   Data Preparation  </vt:lpstr>
      <vt:lpstr>DATA VISUALIzATION </vt:lpstr>
      <vt:lpstr>Data ANALYSIS </vt:lpstr>
      <vt:lpstr>Data ANALYSIS </vt:lpstr>
      <vt:lpstr>Data ANALYSIS </vt:lpstr>
      <vt:lpstr>Data ANALYSIS </vt:lpstr>
      <vt:lpstr>Data ANALYSIS </vt:lpstr>
      <vt:lpstr>Data ANALYSIS </vt:lpstr>
      <vt:lpstr>Data ANALYSIS </vt:lpstr>
      <vt:lpstr>Data ANALYSIS </vt:lpstr>
      <vt:lpstr>Data ANALYSIS </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Nfn Tenzin Dakar</dc:creator>
  <cp:lastModifiedBy>tenzin9727@outlook.com</cp:lastModifiedBy>
  <cp:revision>2</cp:revision>
  <dcterms:created xsi:type="dcterms:W3CDTF">2024-12-13T18:18:16Z</dcterms:created>
  <dcterms:modified xsi:type="dcterms:W3CDTF">2024-12-13T20:06:48Z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